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Default Extension="wmf" ContentType="image/x-wmf"/>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4449" r:id="rId1"/>
  </p:sldMasterIdLst>
  <p:notesMasterIdLst>
    <p:notesMasterId r:id="rId56"/>
  </p:notesMasterIdLst>
  <p:handoutMasterIdLst>
    <p:handoutMasterId r:id="rId57"/>
  </p:handoutMasterIdLst>
  <p:sldIdLst>
    <p:sldId id="317" r:id="rId2"/>
    <p:sldId id="452" r:id="rId3"/>
    <p:sldId id="376" r:id="rId4"/>
    <p:sldId id="435" r:id="rId5"/>
    <p:sldId id="422" r:id="rId6"/>
    <p:sldId id="423" r:id="rId7"/>
    <p:sldId id="424" r:id="rId8"/>
    <p:sldId id="436" r:id="rId9"/>
    <p:sldId id="447" r:id="rId10"/>
    <p:sldId id="449" r:id="rId11"/>
    <p:sldId id="450" r:id="rId12"/>
    <p:sldId id="451" r:id="rId13"/>
    <p:sldId id="437" r:id="rId14"/>
    <p:sldId id="438" r:id="rId15"/>
    <p:sldId id="439" r:id="rId16"/>
    <p:sldId id="440" r:id="rId17"/>
    <p:sldId id="441" r:id="rId18"/>
    <p:sldId id="433" r:id="rId19"/>
    <p:sldId id="434" r:id="rId20"/>
    <p:sldId id="455" r:id="rId21"/>
    <p:sldId id="456" r:id="rId22"/>
    <p:sldId id="442" r:id="rId23"/>
    <p:sldId id="453" r:id="rId24"/>
    <p:sldId id="260" r:id="rId25"/>
    <p:sldId id="454" r:id="rId26"/>
    <p:sldId id="258" r:id="rId27"/>
    <p:sldId id="379" r:id="rId28"/>
    <p:sldId id="326" r:id="rId29"/>
    <p:sldId id="329" r:id="rId30"/>
    <p:sldId id="384" r:id="rId31"/>
    <p:sldId id="378" r:id="rId32"/>
    <p:sldId id="382" r:id="rId33"/>
    <p:sldId id="381" r:id="rId34"/>
    <p:sldId id="332" r:id="rId35"/>
    <p:sldId id="390" r:id="rId36"/>
    <p:sldId id="396" r:id="rId37"/>
    <p:sldId id="397" r:id="rId38"/>
    <p:sldId id="398" r:id="rId39"/>
    <p:sldId id="401" r:id="rId40"/>
    <p:sldId id="402" r:id="rId41"/>
    <p:sldId id="403" r:id="rId42"/>
    <p:sldId id="404" r:id="rId43"/>
    <p:sldId id="405" r:id="rId44"/>
    <p:sldId id="406" r:id="rId45"/>
    <p:sldId id="407" r:id="rId46"/>
    <p:sldId id="408" r:id="rId47"/>
    <p:sldId id="409" r:id="rId48"/>
    <p:sldId id="410" r:id="rId49"/>
    <p:sldId id="411" r:id="rId50"/>
    <p:sldId id="412" r:id="rId51"/>
    <p:sldId id="413" r:id="rId52"/>
    <p:sldId id="393" r:id="rId53"/>
    <p:sldId id="457" r:id="rId54"/>
    <p:sldId id="419" r:id="rId55"/>
  </p:sldIdLst>
  <p:sldSz cx="13003213" cy="9756775"/>
  <p:notesSz cx="6858000" cy="9144000"/>
  <p:defaultTextStyle>
    <a:defPPr>
      <a:defRPr lang="en-AU"/>
    </a:defPPr>
    <a:lvl1pPr algn="l" rtl="0" fontAlgn="base">
      <a:spcBef>
        <a:spcPct val="0"/>
      </a:spcBef>
      <a:spcAft>
        <a:spcPct val="0"/>
      </a:spcAft>
      <a:defRPr sz="2400" kern="1200">
        <a:solidFill>
          <a:schemeClr val="tx1"/>
        </a:solidFill>
        <a:latin typeface="Arial" charset="0"/>
        <a:ea typeface="ＭＳ Ｐゴシック" pitchFamily="34" charset="-128"/>
        <a:cs typeface="+mn-cs"/>
      </a:defRPr>
    </a:lvl1pPr>
    <a:lvl2pPr marL="454025" indent="3175" algn="l" rtl="0" fontAlgn="base">
      <a:spcBef>
        <a:spcPct val="0"/>
      </a:spcBef>
      <a:spcAft>
        <a:spcPct val="0"/>
      </a:spcAft>
      <a:defRPr sz="2400" kern="1200">
        <a:solidFill>
          <a:schemeClr val="tx1"/>
        </a:solidFill>
        <a:latin typeface="Arial" charset="0"/>
        <a:ea typeface="ＭＳ Ｐゴシック" pitchFamily="34" charset="-128"/>
        <a:cs typeface="+mn-cs"/>
      </a:defRPr>
    </a:lvl2pPr>
    <a:lvl3pPr marL="911225" indent="3175" algn="l" rtl="0" fontAlgn="base">
      <a:spcBef>
        <a:spcPct val="0"/>
      </a:spcBef>
      <a:spcAft>
        <a:spcPct val="0"/>
      </a:spcAft>
      <a:defRPr sz="2400" kern="1200">
        <a:solidFill>
          <a:schemeClr val="tx1"/>
        </a:solidFill>
        <a:latin typeface="Arial" charset="0"/>
        <a:ea typeface="ＭＳ Ｐゴシック" pitchFamily="34" charset="-128"/>
        <a:cs typeface="+mn-cs"/>
      </a:defRPr>
    </a:lvl3pPr>
    <a:lvl4pPr marL="1368425" indent="3175" algn="l" rtl="0" fontAlgn="base">
      <a:spcBef>
        <a:spcPct val="0"/>
      </a:spcBef>
      <a:spcAft>
        <a:spcPct val="0"/>
      </a:spcAft>
      <a:defRPr sz="2400" kern="1200">
        <a:solidFill>
          <a:schemeClr val="tx1"/>
        </a:solidFill>
        <a:latin typeface="Arial" charset="0"/>
        <a:ea typeface="ＭＳ Ｐゴシック" pitchFamily="34" charset="-128"/>
        <a:cs typeface="+mn-cs"/>
      </a:defRPr>
    </a:lvl4pPr>
    <a:lvl5pPr marL="1825625" indent="3175" algn="l" rtl="0" fontAlgn="base">
      <a:spcBef>
        <a:spcPct val="0"/>
      </a:spcBef>
      <a:spcAft>
        <a:spcPct val="0"/>
      </a:spcAft>
      <a:defRPr sz="2400" kern="1200">
        <a:solidFill>
          <a:schemeClr val="tx1"/>
        </a:solidFill>
        <a:latin typeface="Arial" charset="0"/>
        <a:ea typeface="ＭＳ Ｐゴシック" pitchFamily="34" charset="-128"/>
        <a:cs typeface="+mn-cs"/>
      </a:defRPr>
    </a:lvl5pPr>
    <a:lvl6pPr marL="2286000" algn="l" defTabSz="914400" rtl="0" eaLnBrk="1" latinLnBrk="0" hangingPunct="1">
      <a:defRPr sz="2400" kern="1200">
        <a:solidFill>
          <a:schemeClr val="tx1"/>
        </a:solidFill>
        <a:latin typeface="Arial" charset="0"/>
        <a:ea typeface="ＭＳ Ｐゴシック" pitchFamily="34" charset="-128"/>
        <a:cs typeface="+mn-cs"/>
      </a:defRPr>
    </a:lvl6pPr>
    <a:lvl7pPr marL="2743200" algn="l" defTabSz="914400" rtl="0" eaLnBrk="1" latinLnBrk="0" hangingPunct="1">
      <a:defRPr sz="2400" kern="1200">
        <a:solidFill>
          <a:schemeClr val="tx1"/>
        </a:solidFill>
        <a:latin typeface="Arial" charset="0"/>
        <a:ea typeface="ＭＳ Ｐゴシック" pitchFamily="34" charset="-128"/>
        <a:cs typeface="+mn-cs"/>
      </a:defRPr>
    </a:lvl7pPr>
    <a:lvl8pPr marL="3200400" algn="l" defTabSz="914400" rtl="0" eaLnBrk="1" latinLnBrk="0" hangingPunct="1">
      <a:defRPr sz="2400" kern="1200">
        <a:solidFill>
          <a:schemeClr val="tx1"/>
        </a:solidFill>
        <a:latin typeface="Arial" charset="0"/>
        <a:ea typeface="ＭＳ Ｐゴシック" pitchFamily="34" charset="-128"/>
        <a:cs typeface="+mn-cs"/>
      </a:defRPr>
    </a:lvl8pPr>
    <a:lvl9pPr marL="3657600" algn="l" defTabSz="914400" rtl="0" eaLnBrk="1" latinLnBrk="0" hangingPunct="1">
      <a:defRPr sz="2400"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EE89C"/>
    <a:srgbClr val="FF0080"/>
    <a:srgbClr val="4B4B4B"/>
    <a:srgbClr val="FB7826"/>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74" autoAdjust="0"/>
    <p:restoredTop sz="85932" autoAdjust="0"/>
  </p:normalViewPr>
  <p:slideViewPr>
    <p:cSldViewPr>
      <p:cViewPr>
        <p:scale>
          <a:sx n="50" d="100"/>
          <a:sy n="50" d="100"/>
        </p:scale>
        <p:origin x="-990" y="-78"/>
      </p:cViewPr>
      <p:guideLst>
        <p:guide orient="horz" pos="3073"/>
        <p:guide pos="409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7716"/>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eaLnBrk="0" hangingPunct="0">
              <a:defRPr sz="1200">
                <a:latin typeface="Arial" pitchFamily="-109" charset="0"/>
                <a:ea typeface="ＭＳ Ｐゴシック" pitchFamily="-109" charset="-128"/>
                <a:cs typeface="ＭＳ Ｐゴシック" pitchFamily="-109"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0" hangingPunct="0">
              <a:defRPr sz="1200">
                <a:ea typeface="ＭＳ Ｐゴシック" pitchFamily="-106" charset="-128"/>
              </a:defRPr>
            </a:lvl1pPr>
          </a:lstStyle>
          <a:p>
            <a:pPr>
              <a:defRPr/>
            </a:pPr>
            <a:fld id="{1D52D2D8-0AFF-41FD-A56B-7CD206233866}" type="datetime1">
              <a:rPr lang="en-US"/>
              <a:pPr>
                <a:defRPr/>
              </a:pPr>
              <a:t>10/24/2011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eaLnBrk="0" hangingPunct="0">
              <a:defRPr sz="1200">
                <a:latin typeface="Arial" pitchFamily="-109" charset="0"/>
                <a:ea typeface="ＭＳ Ｐゴシック" pitchFamily="-109" charset="-128"/>
                <a:cs typeface="ＭＳ Ｐゴシック" pitchFamily="-109"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0" hangingPunct="0">
              <a:defRPr sz="1200">
                <a:ea typeface="ＭＳ Ｐゴシック" pitchFamily="-106" charset="-128"/>
              </a:defRPr>
            </a:lvl1pPr>
          </a:lstStyle>
          <a:p>
            <a:pPr>
              <a:defRPr/>
            </a:pPr>
            <a:fld id="{D6D9F39E-4B22-4F38-87D3-A3BACC97120E}"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200">
                <a:latin typeface="Arial" pitchFamily="-109" charset="0"/>
                <a:ea typeface="ＭＳ Ｐゴシック" pitchFamily="-109" charset="-128"/>
                <a:cs typeface="ＭＳ Ｐゴシック" pitchFamily="-109" charset="-128"/>
              </a:defRPr>
            </a:lvl1pPr>
          </a:lstStyle>
          <a:p>
            <a:pPr>
              <a:defRPr/>
            </a:pPr>
            <a:endParaRPr lang="en-US"/>
          </a:p>
        </p:txBody>
      </p:sp>
      <p:sp>
        <p:nvSpPr>
          <p:cNvPr id="6147"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200">
                <a:latin typeface="Arial" pitchFamily="-109" charset="0"/>
                <a:ea typeface="ＭＳ Ｐゴシック" pitchFamily="-109" charset="-128"/>
                <a:cs typeface="ＭＳ Ｐゴシック" pitchFamily="-109" charset="-128"/>
              </a:defRPr>
            </a:lvl1pPr>
          </a:lstStyle>
          <a:p>
            <a:pPr>
              <a:defRPr/>
            </a:pPr>
            <a:endParaRPr lang="en-US"/>
          </a:p>
        </p:txBody>
      </p:sp>
      <p:sp>
        <p:nvSpPr>
          <p:cNvPr id="48132" name="Rectangle 4"/>
          <p:cNvSpPr>
            <a:spLocks noGrp="1" noRot="1" noChangeAspect="1" noChangeArrowheads="1" noTextEdit="1"/>
          </p:cNvSpPr>
          <p:nvPr>
            <p:ph type="sldImg" idx="2"/>
          </p:nvPr>
        </p:nvSpPr>
        <p:spPr bwMode="auto">
          <a:xfrm>
            <a:off x="1144588" y="685800"/>
            <a:ext cx="4568825" cy="3429000"/>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AU" noProof="0"/>
              <a:t>Click to edit Master text styles</a:t>
            </a:r>
          </a:p>
          <a:p>
            <a:pPr lvl="1"/>
            <a:r>
              <a:rPr lang="en-AU" noProof="0"/>
              <a:t>Second level</a:t>
            </a:r>
          </a:p>
          <a:p>
            <a:pPr lvl="2"/>
            <a:r>
              <a:rPr lang="en-AU" noProof="0"/>
              <a:t>Third level</a:t>
            </a:r>
          </a:p>
          <a:p>
            <a:pPr lvl="3"/>
            <a:r>
              <a:rPr lang="en-AU" noProof="0"/>
              <a:t>Fourth level</a:t>
            </a:r>
          </a:p>
          <a:p>
            <a:pPr lvl="4"/>
            <a:r>
              <a:rPr lang="en-AU" noProof="0"/>
              <a:t>Fifth level</a:t>
            </a:r>
          </a:p>
        </p:txBody>
      </p:sp>
      <p:sp>
        <p:nvSpPr>
          <p:cNvPr id="615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sz="1200">
                <a:latin typeface="Arial" pitchFamily="-109" charset="0"/>
                <a:ea typeface="ＭＳ Ｐゴシック" pitchFamily="-109" charset="-128"/>
                <a:cs typeface="ＭＳ Ｐゴシック" pitchFamily="-109" charset="-128"/>
              </a:defRPr>
            </a:lvl1pPr>
          </a:lstStyle>
          <a:p>
            <a:pPr>
              <a:defRPr/>
            </a:pPr>
            <a:endParaRPr lang="en-US"/>
          </a:p>
        </p:txBody>
      </p:sp>
      <p:sp>
        <p:nvSpPr>
          <p:cNvPr id="615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0" hangingPunct="0">
              <a:defRPr sz="1200">
                <a:ea typeface="ＭＳ Ｐゴシック" pitchFamily="-106" charset="-128"/>
              </a:defRPr>
            </a:lvl1pPr>
          </a:lstStyle>
          <a:p>
            <a:pPr>
              <a:defRPr/>
            </a:pPr>
            <a:fld id="{10D2E4C6-D7CA-4A44-815F-F58417CB4E6F}" type="slidenum">
              <a:rPr lang="en-AU"/>
              <a:pPr>
                <a:defRPr/>
              </a:pPr>
              <a:t>‹#›</a:t>
            </a:fld>
            <a:endParaRPr lang="en-A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100" kern="1200">
        <a:solidFill>
          <a:schemeClr val="tx1"/>
        </a:solidFill>
        <a:latin typeface="Arial" pitchFamily="-111" charset="0"/>
        <a:ea typeface="ＭＳ Ｐゴシック" pitchFamily="-111" charset="-128"/>
        <a:cs typeface="ＭＳ Ｐゴシック" pitchFamily="-111" charset="-128"/>
      </a:defRPr>
    </a:lvl1pPr>
    <a:lvl2pPr marL="454025" algn="l" rtl="0" eaLnBrk="0" fontAlgn="base" hangingPunct="0">
      <a:spcBef>
        <a:spcPct val="30000"/>
      </a:spcBef>
      <a:spcAft>
        <a:spcPct val="0"/>
      </a:spcAft>
      <a:defRPr sz="1100" kern="1200">
        <a:solidFill>
          <a:schemeClr val="tx1"/>
        </a:solidFill>
        <a:latin typeface="Arial" pitchFamily="-111" charset="0"/>
        <a:ea typeface="ＭＳ Ｐゴシック" pitchFamily="-111" charset="-128"/>
        <a:cs typeface="+mn-cs"/>
      </a:defRPr>
    </a:lvl2pPr>
    <a:lvl3pPr marL="911225" algn="l" rtl="0" eaLnBrk="0" fontAlgn="base" hangingPunct="0">
      <a:spcBef>
        <a:spcPct val="30000"/>
      </a:spcBef>
      <a:spcAft>
        <a:spcPct val="0"/>
      </a:spcAft>
      <a:defRPr sz="1100" kern="1200">
        <a:solidFill>
          <a:schemeClr val="tx1"/>
        </a:solidFill>
        <a:latin typeface="Arial" pitchFamily="-111" charset="0"/>
        <a:ea typeface="ＭＳ Ｐゴシック" pitchFamily="-111" charset="-128"/>
        <a:cs typeface="+mn-cs"/>
      </a:defRPr>
    </a:lvl3pPr>
    <a:lvl4pPr marL="1368425" algn="l" rtl="0" eaLnBrk="0" fontAlgn="base" hangingPunct="0">
      <a:spcBef>
        <a:spcPct val="30000"/>
      </a:spcBef>
      <a:spcAft>
        <a:spcPct val="0"/>
      </a:spcAft>
      <a:defRPr sz="1100" kern="1200">
        <a:solidFill>
          <a:schemeClr val="tx1"/>
        </a:solidFill>
        <a:latin typeface="Arial" pitchFamily="-111" charset="0"/>
        <a:ea typeface="ＭＳ Ｐゴシック" pitchFamily="-111" charset="-128"/>
        <a:cs typeface="+mn-cs"/>
      </a:defRPr>
    </a:lvl4pPr>
    <a:lvl5pPr marL="1825625" algn="l" rtl="0" eaLnBrk="0" fontAlgn="base" hangingPunct="0">
      <a:spcBef>
        <a:spcPct val="30000"/>
      </a:spcBef>
      <a:spcAft>
        <a:spcPct val="0"/>
      </a:spcAft>
      <a:defRPr sz="1100" kern="1200">
        <a:solidFill>
          <a:schemeClr val="tx1"/>
        </a:solidFill>
        <a:latin typeface="Arial" pitchFamily="-111" charset="0"/>
        <a:ea typeface="ＭＳ Ｐゴシック" pitchFamily="-111" charset="-128"/>
        <a:cs typeface="+mn-cs"/>
      </a:defRPr>
    </a:lvl5pPr>
    <a:lvl6pPr marL="2283469" algn="l" defTabSz="456691" rtl="0" eaLnBrk="1" latinLnBrk="0" hangingPunct="1">
      <a:defRPr sz="1100" kern="1200">
        <a:solidFill>
          <a:schemeClr val="tx1"/>
        </a:solidFill>
        <a:latin typeface="+mn-lt"/>
        <a:ea typeface="+mn-ea"/>
        <a:cs typeface="+mn-cs"/>
      </a:defRPr>
    </a:lvl6pPr>
    <a:lvl7pPr marL="2740165" algn="l" defTabSz="456691" rtl="0" eaLnBrk="1" latinLnBrk="0" hangingPunct="1">
      <a:defRPr sz="1100" kern="1200">
        <a:solidFill>
          <a:schemeClr val="tx1"/>
        </a:solidFill>
        <a:latin typeface="+mn-lt"/>
        <a:ea typeface="+mn-ea"/>
        <a:cs typeface="+mn-cs"/>
      </a:defRPr>
    </a:lvl7pPr>
    <a:lvl8pPr marL="3196854" algn="l" defTabSz="456691" rtl="0" eaLnBrk="1" latinLnBrk="0" hangingPunct="1">
      <a:defRPr sz="1100" kern="1200">
        <a:solidFill>
          <a:schemeClr val="tx1"/>
        </a:solidFill>
        <a:latin typeface="+mn-lt"/>
        <a:ea typeface="+mn-ea"/>
        <a:cs typeface="+mn-cs"/>
      </a:defRPr>
    </a:lvl8pPr>
    <a:lvl9pPr marL="3653549" algn="l" defTabSz="456691"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Julie Baker focus with </a:t>
            </a:r>
            <a:r>
              <a:rPr lang="en-AU" dirty="0" err="1" smtClean="0"/>
              <a:t>prins</a:t>
            </a:r>
            <a:endParaRPr lang="en-AU" dirty="0" smtClean="0"/>
          </a:p>
          <a:p>
            <a:r>
              <a:rPr lang="en-AU" dirty="0" smtClean="0"/>
              <a:t>Do you have a published</a:t>
            </a:r>
            <a:r>
              <a:rPr lang="en-AU" baseline="0" dirty="0" smtClean="0"/>
              <a:t> curriculum plan?</a:t>
            </a:r>
            <a:endParaRPr lang="en-AU" dirty="0" smtClean="0"/>
          </a:p>
          <a:p>
            <a:r>
              <a:rPr lang="en-AU" dirty="0" smtClean="0"/>
              <a:t>Sue cook focus</a:t>
            </a:r>
            <a:r>
              <a:rPr lang="en-AU" baseline="0" dirty="0" smtClean="0"/>
              <a:t> 2012</a:t>
            </a:r>
          </a:p>
          <a:p>
            <a:r>
              <a:rPr lang="en-AU" baseline="0" dirty="0" smtClean="0"/>
              <a:t>Still some to visit.</a:t>
            </a:r>
          </a:p>
          <a:p>
            <a:r>
              <a:rPr lang="en-AU" baseline="0" dirty="0" smtClean="0"/>
              <a:t>Next year will provide somewhat different focus.</a:t>
            </a:r>
          </a:p>
          <a:p>
            <a:r>
              <a:rPr lang="en-AU" baseline="0" dirty="0" smtClean="0"/>
              <a:t>Coming from the principals in the network.</a:t>
            </a:r>
          </a:p>
          <a:p>
            <a:endParaRPr lang="en-AU" dirty="0"/>
          </a:p>
        </p:txBody>
      </p:sp>
      <p:sp>
        <p:nvSpPr>
          <p:cNvPr id="4" name="Slide Number Placeholder 3"/>
          <p:cNvSpPr>
            <a:spLocks noGrp="1"/>
          </p:cNvSpPr>
          <p:nvPr>
            <p:ph type="sldNum" sz="quarter" idx="10"/>
          </p:nvPr>
        </p:nvSpPr>
        <p:spPr/>
        <p:txBody>
          <a:bodyPr/>
          <a:lstStyle/>
          <a:p>
            <a:pPr>
              <a:defRPr/>
            </a:pPr>
            <a:fld id="{10D2E4C6-D7CA-4A44-815F-F58417CB4E6F}" type="slidenum">
              <a:rPr lang="en-AU" smtClean="0"/>
              <a:pPr>
                <a:defRPr/>
              </a:pPr>
              <a:t>2</a:t>
            </a:fld>
            <a:endParaRPr lang="en-A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Year 7 around level 3</a:t>
            </a:r>
            <a:endParaRPr lang="en-AU" dirty="0"/>
          </a:p>
        </p:txBody>
      </p:sp>
      <p:sp>
        <p:nvSpPr>
          <p:cNvPr id="4" name="Slide Number Placeholder 3"/>
          <p:cNvSpPr>
            <a:spLocks noGrp="1"/>
          </p:cNvSpPr>
          <p:nvPr>
            <p:ph type="sldNum" sz="quarter" idx="10"/>
          </p:nvPr>
        </p:nvSpPr>
        <p:spPr/>
        <p:txBody>
          <a:bodyPr/>
          <a:lstStyle/>
          <a:p>
            <a:pPr>
              <a:defRPr/>
            </a:pPr>
            <a:fld id="{10D2E4C6-D7CA-4A44-815F-F58417CB4E6F}" type="slidenum">
              <a:rPr lang="en-AU" smtClean="0"/>
              <a:pPr>
                <a:defRPr/>
              </a:pPr>
              <a:t>11</a:t>
            </a:fld>
            <a:endParaRPr lang="en-A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pPr>
              <a:defRPr/>
            </a:pPr>
            <a:fld id="{10D2E4C6-D7CA-4A44-815F-F58417CB4E6F}" type="slidenum">
              <a:rPr lang="en-AU" smtClean="0"/>
              <a:pPr>
                <a:defRPr/>
              </a:pPr>
              <a:t>12</a:t>
            </a:fld>
            <a:endParaRPr lang="en-A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The marking guide has clear indicators and examples at each level</a:t>
            </a:r>
          </a:p>
          <a:p>
            <a:r>
              <a:rPr lang="en-AU" dirty="0" smtClean="0"/>
              <a:t>The next slide shows the example</a:t>
            </a:r>
            <a:r>
              <a:rPr lang="en-AU" baseline="0" dirty="0" smtClean="0"/>
              <a:t> of the zoos one!</a:t>
            </a:r>
          </a:p>
          <a:p>
            <a:endParaRPr lang="en-AU" dirty="0"/>
          </a:p>
        </p:txBody>
      </p:sp>
      <p:sp>
        <p:nvSpPr>
          <p:cNvPr id="4" name="Slide Number Placeholder 3"/>
          <p:cNvSpPr>
            <a:spLocks noGrp="1"/>
          </p:cNvSpPr>
          <p:nvPr>
            <p:ph type="sldNum" sz="quarter" idx="10"/>
          </p:nvPr>
        </p:nvSpPr>
        <p:spPr/>
        <p:txBody>
          <a:bodyPr/>
          <a:lstStyle/>
          <a:p>
            <a:pPr>
              <a:defRPr/>
            </a:pPr>
            <a:fld id="{10D2E4C6-D7CA-4A44-815F-F58417CB4E6F}" type="slidenum">
              <a:rPr lang="en-AU" smtClean="0"/>
              <a:pPr>
                <a:defRPr/>
              </a:pPr>
              <a:t>13</a:t>
            </a:fld>
            <a:endParaRPr lang="en-A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Individual level</a:t>
            </a:r>
          </a:p>
          <a:p>
            <a:r>
              <a:rPr lang="en-AU" dirty="0" smtClean="0"/>
              <a:t>You can see here that </a:t>
            </a:r>
          </a:p>
          <a:p>
            <a:r>
              <a:rPr lang="en-AU" dirty="0" smtClean="0"/>
              <a:t>This</a:t>
            </a:r>
            <a:r>
              <a:rPr lang="en-AU" baseline="0" dirty="0" smtClean="0"/>
              <a:t> work has scored 5/6  for audience 4/4 for text structure and 3/5 for ideas</a:t>
            </a:r>
          </a:p>
          <a:p>
            <a:r>
              <a:rPr lang="en-AU" baseline="0" dirty="0" smtClean="0"/>
              <a:t>4/5 for persuasive devises 3/5 for vocab 3/4 for cohesion 2/3 for </a:t>
            </a:r>
            <a:r>
              <a:rPr lang="en-AU" baseline="0" dirty="0" err="1" smtClean="0"/>
              <a:t>paragrahing</a:t>
            </a:r>
            <a:r>
              <a:rPr lang="en-AU" baseline="0" dirty="0" smtClean="0"/>
              <a:t> and 5/6 for sentence structure 4/5 for punctuation and 5/6 for spelling</a:t>
            </a:r>
          </a:p>
          <a:p>
            <a:r>
              <a:rPr lang="en-AU" baseline="0" dirty="0" smtClean="0"/>
              <a:t>(page 58 of the marking guide)</a:t>
            </a:r>
            <a:endParaRPr lang="en-AU" dirty="0"/>
          </a:p>
        </p:txBody>
      </p:sp>
      <p:sp>
        <p:nvSpPr>
          <p:cNvPr id="4" name="Slide Number Placeholder 3"/>
          <p:cNvSpPr>
            <a:spLocks noGrp="1"/>
          </p:cNvSpPr>
          <p:nvPr>
            <p:ph type="sldNum" sz="quarter" idx="10"/>
          </p:nvPr>
        </p:nvSpPr>
        <p:spPr/>
        <p:txBody>
          <a:bodyPr/>
          <a:lstStyle/>
          <a:p>
            <a:pPr>
              <a:defRPr/>
            </a:pPr>
            <a:fld id="{10D2E4C6-D7CA-4A44-815F-F58417CB4E6F}" type="slidenum">
              <a:rPr lang="en-AU" smtClean="0"/>
              <a:pPr>
                <a:defRPr/>
              </a:pPr>
              <a:t>14</a:t>
            </a:fld>
            <a:endParaRPr lang="en-A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Our task is to look</a:t>
            </a:r>
            <a:r>
              <a:rPr lang="en-AU" baseline="0" dirty="0" smtClean="0"/>
              <a:t> at our school, our classes and decide where we can support our students in moving up the rubric.</a:t>
            </a:r>
          </a:p>
          <a:p>
            <a:r>
              <a:rPr lang="en-AU" baseline="0" dirty="0" smtClean="0"/>
              <a:t>Then look at  our kids and see how we can support them.</a:t>
            </a:r>
            <a:endParaRPr lang="en-AU" dirty="0"/>
          </a:p>
        </p:txBody>
      </p:sp>
      <p:sp>
        <p:nvSpPr>
          <p:cNvPr id="4" name="Slide Number Placeholder 3"/>
          <p:cNvSpPr>
            <a:spLocks noGrp="1"/>
          </p:cNvSpPr>
          <p:nvPr>
            <p:ph type="sldNum" sz="quarter" idx="10"/>
          </p:nvPr>
        </p:nvSpPr>
        <p:spPr/>
        <p:txBody>
          <a:bodyPr/>
          <a:lstStyle/>
          <a:p>
            <a:pPr>
              <a:defRPr/>
            </a:pPr>
            <a:fld id="{10D2E4C6-D7CA-4A44-815F-F58417CB4E6F}" type="slidenum">
              <a:rPr lang="en-AU" smtClean="0"/>
              <a:pPr>
                <a:defRPr/>
              </a:pPr>
              <a:t>15</a:t>
            </a:fld>
            <a:endParaRPr lang="en-A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We can look at what a 1 or a 2 is</a:t>
            </a:r>
          </a:p>
          <a:p>
            <a:r>
              <a:rPr lang="en-AU" dirty="0" smtClean="0"/>
              <a:t>We can look at the examples that ACRARA</a:t>
            </a:r>
            <a:r>
              <a:rPr lang="en-AU" baseline="0" dirty="0" smtClean="0"/>
              <a:t> gives</a:t>
            </a:r>
          </a:p>
          <a:p>
            <a:r>
              <a:rPr lang="en-AU" baseline="0" dirty="0" smtClean="0"/>
              <a:t>We then can look at what our students are doing and think about what support they need.</a:t>
            </a:r>
            <a:endParaRPr lang="en-AU" dirty="0"/>
          </a:p>
        </p:txBody>
      </p:sp>
      <p:sp>
        <p:nvSpPr>
          <p:cNvPr id="4" name="Slide Number Placeholder 3"/>
          <p:cNvSpPr>
            <a:spLocks noGrp="1"/>
          </p:cNvSpPr>
          <p:nvPr>
            <p:ph type="sldNum" sz="quarter" idx="10"/>
          </p:nvPr>
        </p:nvSpPr>
        <p:spPr/>
        <p:txBody>
          <a:bodyPr/>
          <a:lstStyle/>
          <a:p>
            <a:pPr>
              <a:defRPr/>
            </a:pPr>
            <a:fld id="{10D2E4C6-D7CA-4A44-815F-F58417CB4E6F}" type="slidenum">
              <a:rPr lang="en-AU" smtClean="0"/>
              <a:pPr>
                <a:defRPr/>
              </a:pPr>
              <a:t>16</a:t>
            </a:fld>
            <a:endParaRPr lang="en-A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smtClean="0">
                <a:solidFill>
                  <a:srgbClr val="7030A0"/>
                </a:solidFill>
                <a:latin typeface="Calibri" pitchFamily="34" charset="0"/>
              </a:rPr>
              <a:t>The rubric shows what is expected next and gives examples that students could read to get an idea of what writing in paragraphs looks like.</a:t>
            </a:r>
            <a:endParaRPr lang="en-AU" dirty="0" smtClean="0">
              <a:solidFill>
                <a:srgbClr val="7030A0"/>
              </a:solidFill>
              <a:latin typeface="Calibri" pitchFamily="34" charset="0"/>
            </a:endParaRPr>
          </a:p>
          <a:p>
            <a:endParaRPr lang="en-AU" dirty="0"/>
          </a:p>
        </p:txBody>
      </p:sp>
      <p:sp>
        <p:nvSpPr>
          <p:cNvPr id="4" name="Slide Number Placeholder 3"/>
          <p:cNvSpPr>
            <a:spLocks noGrp="1"/>
          </p:cNvSpPr>
          <p:nvPr>
            <p:ph type="sldNum" sz="quarter" idx="10"/>
          </p:nvPr>
        </p:nvSpPr>
        <p:spPr/>
        <p:txBody>
          <a:bodyPr/>
          <a:lstStyle/>
          <a:p>
            <a:pPr>
              <a:defRPr/>
            </a:pPr>
            <a:fld id="{10D2E4C6-D7CA-4A44-815F-F58417CB4E6F}" type="slidenum">
              <a:rPr lang="en-AU" smtClean="0"/>
              <a:pPr>
                <a:defRPr/>
              </a:pPr>
              <a:t>17</a:t>
            </a:fld>
            <a:endParaRPr lang="en-AU"/>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This gives us the details of student</a:t>
            </a:r>
            <a:r>
              <a:rPr lang="en-AU" baseline="0" dirty="0" smtClean="0"/>
              <a:t> results by criteria.</a:t>
            </a:r>
          </a:p>
          <a:p>
            <a:r>
              <a:rPr lang="en-AU" baseline="0" dirty="0" smtClean="0"/>
              <a:t>We can look at students in a school in a class or even by themselves.</a:t>
            </a:r>
          </a:p>
          <a:p>
            <a:endParaRPr lang="en-AU" dirty="0"/>
          </a:p>
        </p:txBody>
      </p:sp>
      <p:sp>
        <p:nvSpPr>
          <p:cNvPr id="4" name="Slide Number Placeholder 3"/>
          <p:cNvSpPr>
            <a:spLocks noGrp="1"/>
          </p:cNvSpPr>
          <p:nvPr>
            <p:ph type="sldNum" sz="quarter" idx="10"/>
          </p:nvPr>
        </p:nvSpPr>
        <p:spPr/>
        <p:txBody>
          <a:bodyPr/>
          <a:lstStyle/>
          <a:p>
            <a:pPr>
              <a:defRPr/>
            </a:pPr>
            <a:fld id="{10D2E4C6-D7CA-4A44-815F-F58417CB4E6F}" type="slidenum">
              <a:rPr lang="en-AU" smtClean="0"/>
              <a:pPr>
                <a:defRPr/>
              </a:pPr>
              <a:t>18</a:t>
            </a:fld>
            <a:endParaRPr lang="en-AU"/>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This is the example</a:t>
            </a:r>
            <a:r>
              <a:rPr lang="en-AU" baseline="0" dirty="0" smtClean="0"/>
              <a:t> given by Phillip Holmes Smith and it is based on the narrative assessment</a:t>
            </a:r>
          </a:p>
          <a:p>
            <a:r>
              <a:rPr lang="en-AU" baseline="0" dirty="0" smtClean="0"/>
              <a:t>It is not different to what you can get from the reports this year.</a:t>
            </a:r>
          </a:p>
          <a:p>
            <a:r>
              <a:rPr lang="en-AU" baseline="0" dirty="0" smtClean="0"/>
              <a:t>For those of you that are buying ‘</a:t>
            </a:r>
            <a:r>
              <a:rPr lang="en-AU" baseline="0" dirty="0" err="1" smtClean="0"/>
              <a:t>Sreams</a:t>
            </a:r>
            <a:r>
              <a:rPr lang="en-AU" baseline="0" dirty="0" smtClean="0"/>
              <a:t>’ it is done for  you.</a:t>
            </a:r>
          </a:p>
          <a:p>
            <a:endParaRPr lang="en-AU" dirty="0"/>
          </a:p>
        </p:txBody>
      </p:sp>
      <p:sp>
        <p:nvSpPr>
          <p:cNvPr id="4" name="Slide Number Placeholder 3"/>
          <p:cNvSpPr>
            <a:spLocks noGrp="1"/>
          </p:cNvSpPr>
          <p:nvPr>
            <p:ph type="sldNum" sz="quarter" idx="10"/>
          </p:nvPr>
        </p:nvSpPr>
        <p:spPr/>
        <p:txBody>
          <a:bodyPr/>
          <a:lstStyle/>
          <a:p>
            <a:pPr>
              <a:defRPr/>
            </a:pPr>
            <a:fld id="{10D2E4C6-D7CA-4A44-815F-F58417CB4E6F}" type="slidenum">
              <a:rPr lang="en-AU" smtClean="0"/>
              <a:pPr>
                <a:defRPr/>
              </a:pPr>
              <a:t>19</a:t>
            </a:fld>
            <a:endParaRPr lang="en-AU"/>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When you look at student results  - the raw score you can get a </a:t>
            </a:r>
            <a:r>
              <a:rPr lang="en-AU" dirty="0" err="1" smtClean="0"/>
              <a:t>vels</a:t>
            </a:r>
            <a:r>
              <a:rPr lang="en-AU" dirty="0" smtClean="0"/>
              <a:t> level although as with any conversion</a:t>
            </a:r>
            <a:r>
              <a:rPr lang="en-AU" baseline="0" dirty="0" smtClean="0"/>
              <a:t> it only gives a feeling and not completely accurate.</a:t>
            </a:r>
            <a:endParaRPr lang="en-AU" dirty="0"/>
          </a:p>
        </p:txBody>
      </p:sp>
      <p:sp>
        <p:nvSpPr>
          <p:cNvPr id="4" name="Slide Number Placeholder 3"/>
          <p:cNvSpPr>
            <a:spLocks noGrp="1"/>
          </p:cNvSpPr>
          <p:nvPr>
            <p:ph type="sldNum" sz="quarter" idx="10"/>
          </p:nvPr>
        </p:nvSpPr>
        <p:spPr/>
        <p:txBody>
          <a:bodyPr/>
          <a:lstStyle/>
          <a:p>
            <a:pPr>
              <a:defRPr/>
            </a:pPr>
            <a:fld id="{10D2E4C6-D7CA-4A44-815F-F58417CB4E6F}" type="slidenum">
              <a:rPr lang="en-AU" smtClean="0"/>
              <a:pPr>
                <a:defRPr/>
              </a:pPr>
              <a:t>20</a:t>
            </a:fld>
            <a:endParaRPr lang="en-A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Using </a:t>
            </a:r>
            <a:r>
              <a:rPr lang="en-AU" dirty="0" err="1" smtClean="0"/>
              <a:t>Naplan</a:t>
            </a:r>
            <a:r>
              <a:rPr lang="en-AU" dirty="0" smtClean="0"/>
              <a:t> as a focus to begin</a:t>
            </a:r>
          </a:p>
          <a:p>
            <a:r>
              <a:rPr lang="en-AU" dirty="0" smtClean="0"/>
              <a:t>Then focus on how we support students as writers.</a:t>
            </a:r>
          </a:p>
          <a:p>
            <a:r>
              <a:rPr lang="en-AU" dirty="0" smtClean="0"/>
              <a:t>What</a:t>
            </a:r>
            <a:r>
              <a:rPr lang="en-AU" baseline="0" dirty="0" smtClean="0"/>
              <a:t> do we need to put in place?</a:t>
            </a:r>
          </a:p>
          <a:p>
            <a:r>
              <a:rPr lang="en-AU" baseline="0" dirty="0" smtClean="0"/>
              <a:t>What are the resources that we have around us</a:t>
            </a:r>
          </a:p>
          <a:p>
            <a:r>
              <a:rPr lang="en-AU" baseline="0" dirty="0" smtClean="0"/>
              <a:t>What is already in place</a:t>
            </a:r>
            <a:endParaRPr lang="en-AU" dirty="0"/>
          </a:p>
        </p:txBody>
      </p:sp>
      <p:sp>
        <p:nvSpPr>
          <p:cNvPr id="4" name="Slide Number Placeholder 3"/>
          <p:cNvSpPr>
            <a:spLocks noGrp="1"/>
          </p:cNvSpPr>
          <p:nvPr>
            <p:ph type="sldNum" sz="quarter" idx="10"/>
          </p:nvPr>
        </p:nvSpPr>
        <p:spPr/>
        <p:txBody>
          <a:bodyPr/>
          <a:lstStyle/>
          <a:p>
            <a:pPr>
              <a:defRPr/>
            </a:pPr>
            <a:fld id="{10D2E4C6-D7CA-4A44-815F-F58417CB4E6F}" type="slidenum">
              <a:rPr lang="en-AU" smtClean="0"/>
              <a:pPr>
                <a:defRPr/>
              </a:pPr>
              <a:t>3</a:t>
            </a:fld>
            <a:endParaRPr lang="en-AU"/>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pPr>
              <a:defRPr/>
            </a:pPr>
            <a:fld id="{10D2E4C6-D7CA-4A44-815F-F58417CB4E6F}" type="slidenum">
              <a:rPr lang="en-AU" smtClean="0"/>
              <a:pPr>
                <a:defRPr/>
              </a:pPr>
              <a:t>21</a:t>
            </a:fld>
            <a:endParaRPr lang="en-AU"/>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What we are doing is supporting students to be stronger writers</a:t>
            </a:r>
          </a:p>
          <a:p>
            <a:r>
              <a:rPr lang="en-AU" dirty="0" smtClean="0"/>
              <a:t>Students who want to write</a:t>
            </a:r>
          </a:p>
          <a:p>
            <a:r>
              <a:rPr lang="en-AU" dirty="0" err="1" smtClean="0"/>
              <a:t>Naplan</a:t>
            </a:r>
            <a:r>
              <a:rPr lang="en-AU" dirty="0" smtClean="0"/>
              <a:t> is one</a:t>
            </a:r>
            <a:r>
              <a:rPr lang="en-AU" baseline="0" dirty="0" smtClean="0"/>
              <a:t> event that occurs in a students schooling 4 times.</a:t>
            </a:r>
          </a:p>
          <a:p>
            <a:r>
              <a:rPr lang="en-AU" baseline="0" dirty="0" smtClean="0"/>
              <a:t>There is a lot more time to learn and enjoy writing that allows for expression of feelings, provided opportunities to explain.</a:t>
            </a:r>
          </a:p>
          <a:p>
            <a:endParaRPr lang="en-AU" baseline="0" dirty="0" smtClean="0"/>
          </a:p>
          <a:p>
            <a:r>
              <a:rPr lang="en-AU" baseline="0" dirty="0" smtClean="0"/>
              <a:t>The key is to </a:t>
            </a:r>
            <a:r>
              <a:rPr lang="en-AU" baseline="0" dirty="0" err="1" smtClean="0"/>
              <a:t>mhelp</a:t>
            </a:r>
            <a:r>
              <a:rPr lang="en-AU" baseline="0" dirty="0" smtClean="0"/>
              <a:t> students to become fluent writers just as they are fluent readers.</a:t>
            </a:r>
          </a:p>
          <a:p>
            <a:r>
              <a:rPr lang="en-AU" baseline="0" dirty="0" smtClean="0"/>
              <a:t>We become better readers by reading </a:t>
            </a:r>
          </a:p>
          <a:p>
            <a:r>
              <a:rPr lang="en-AU" baseline="0" dirty="0" smtClean="0"/>
              <a:t>SO we become better writers by writing.</a:t>
            </a:r>
            <a:endParaRPr lang="en-AU" dirty="0" smtClean="0"/>
          </a:p>
          <a:p>
            <a:endParaRPr lang="en-AU" dirty="0"/>
          </a:p>
        </p:txBody>
      </p:sp>
      <p:sp>
        <p:nvSpPr>
          <p:cNvPr id="4" name="Slide Number Placeholder 3"/>
          <p:cNvSpPr>
            <a:spLocks noGrp="1"/>
          </p:cNvSpPr>
          <p:nvPr>
            <p:ph type="sldNum" sz="quarter" idx="10"/>
          </p:nvPr>
        </p:nvSpPr>
        <p:spPr/>
        <p:txBody>
          <a:bodyPr/>
          <a:lstStyle/>
          <a:p>
            <a:pPr>
              <a:defRPr/>
            </a:pPr>
            <a:fld id="{10D2E4C6-D7CA-4A44-815F-F58417CB4E6F}" type="slidenum">
              <a:rPr lang="en-AU" smtClean="0"/>
              <a:pPr>
                <a:defRPr/>
              </a:pPr>
              <a:t>23</a:t>
            </a:fld>
            <a:endParaRPr lang="en-AU"/>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p:spPr>
        <p:txBody>
          <a:bodyPr/>
          <a:lstStyle/>
          <a:p>
            <a:r>
              <a:rPr lang="en-AU" dirty="0" smtClean="0">
                <a:latin typeface="Arial" charset="0"/>
                <a:ea typeface="ＭＳ Ｐゴシック" pitchFamily="34" charset="-128"/>
              </a:rPr>
              <a:t>We</a:t>
            </a:r>
            <a:r>
              <a:rPr lang="en-AU" baseline="0" dirty="0" smtClean="0">
                <a:latin typeface="Arial" charset="0"/>
                <a:ea typeface="ＭＳ Ｐゴシック" pitchFamily="34" charset="-128"/>
              </a:rPr>
              <a:t> have been focussing on the assessment and data from that </a:t>
            </a:r>
            <a:endParaRPr lang="en-AU" dirty="0" smtClean="0">
              <a:latin typeface="Arial" charset="0"/>
              <a:ea typeface="ＭＳ Ｐゴシック" pitchFamily="34" charset="-128"/>
            </a:endParaRPr>
          </a:p>
        </p:txBody>
      </p:sp>
      <p:sp>
        <p:nvSpPr>
          <p:cNvPr id="49156" name="Slide Number Placeholder 3"/>
          <p:cNvSpPr>
            <a:spLocks noGrp="1"/>
          </p:cNvSpPr>
          <p:nvPr>
            <p:ph type="sldNum" sz="quarter" idx="5"/>
          </p:nvPr>
        </p:nvSpPr>
        <p:spPr>
          <a:noFill/>
        </p:spPr>
        <p:txBody>
          <a:bodyPr/>
          <a:lstStyle/>
          <a:p>
            <a:fld id="{A654CE27-2FE0-46EA-812C-CEABBD472238}" type="slidenum">
              <a:rPr lang="en-AU" smtClean="0">
                <a:ea typeface="ＭＳ Ｐゴシック" pitchFamily="34" charset="-128"/>
              </a:rPr>
              <a:pPr/>
              <a:t>24</a:t>
            </a:fld>
            <a:endParaRPr lang="en-AU" smtClean="0">
              <a:ea typeface="ＭＳ Ｐゴシック" pitchFamily="34"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55AC3E71-8010-433E-A77E-AFF15CE0DF59}" type="slidenum">
              <a:rPr lang="en-AU" smtClean="0">
                <a:ea typeface="ＭＳ Ｐゴシック" pitchFamily="34" charset="-128"/>
              </a:rPr>
              <a:pPr/>
              <a:t>26</a:t>
            </a:fld>
            <a:endParaRPr lang="en-AU" smtClean="0">
              <a:ea typeface="ＭＳ Ｐゴシック" pitchFamily="34" charset="-128"/>
            </a:endParaRPr>
          </a:p>
        </p:txBody>
      </p:sp>
      <p:sp>
        <p:nvSpPr>
          <p:cNvPr id="51203" name="Rectangle 1026"/>
          <p:cNvSpPr>
            <a:spLocks noGrp="1" noRot="1" noChangeAspect="1" noChangeArrowheads="1" noTextEdit="1"/>
          </p:cNvSpPr>
          <p:nvPr>
            <p:ph type="sldImg"/>
          </p:nvPr>
        </p:nvSpPr>
        <p:spPr>
          <a:ln/>
        </p:spPr>
      </p:sp>
      <p:sp>
        <p:nvSpPr>
          <p:cNvPr id="51204" name="Rectangle 1027"/>
          <p:cNvSpPr>
            <a:spLocks noGrp="1" noChangeArrowheads="1"/>
          </p:cNvSpPr>
          <p:nvPr>
            <p:ph type="body" idx="1"/>
          </p:nvPr>
        </p:nvSpPr>
        <p:spPr>
          <a:noFill/>
          <a:ln/>
        </p:spPr>
        <p:txBody>
          <a:bodyPr/>
          <a:lstStyle/>
          <a:p>
            <a:pPr eaLnBrk="1" hangingPunct="1"/>
            <a:endParaRPr lang="en-US" smtClean="0">
              <a:latin typeface="Arial" charset="0"/>
              <a:ea typeface="ＭＳ Ｐゴシック" pitchFamily="34"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p:spPr>
        <p:txBody>
          <a:bodyPr/>
          <a:lstStyle/>
          <a:p>
            <a:r>
              <a:rPr lang="en-AU" smtClean="0">
                <a:latin typeface="Arial" charset="0"/>
                <a:ea typeface="ＭＳ Ｐゴシック" pitchFamily="34" charset="-128"/>
              </a:rPr>
              <a:t>What are the 7 conditions – from work in the writing classroom</a:t>
            </a:r>
          </a:p>
          <a:p>
            <a:r>
              <a:rPr lang="en-AU" smtClean="0">
                <a:latin typeface="Arial" charset="0"/>
                <a:ea typeface="ＭＳ Ｐゴシック" pitchFamily="34" charset="-128"/>
              </a:rPr>
              <a:t>Hint – quotes in block party are about these conditions</a:t>
            </a:r>
          </a:p>
        </p:txBody>
      </p:sp>
      <p:sp>
        <p:nvSpPr>
          <p:cNvPr id="52228" name="Slide Number Placeholder 3"/>
          <p:cNvSpPr>
            <a:spLocks noGrp="1"/>
          </p:cNvSpPr>
          <p:nvPr>
            <p:ph type="sldNum" sz="quarter" idx="5"/>
          </p:nvPr>
        </p:nvSpPr>
        <p:spPr>
          <a:noFill/>
        </p:spPr>
        <p:txBody>
          <a:bodyPr/>
          <a:lstStyle/>
          <a:p>
            <a:fld id="{B0AB83DD-A616-47A3-9FA9-92A59F1AB390}" type="slidenum">
              <a:rPr lang="en-AU" smtClean="0">
                <a:ea typeface="ＭＳ Ｐゴシック" pitchFamily="34" charset="-128"/>
              </a:rPr>
              <a:pPr/>
              <a:t>27</a:t>
            </a:fld>
            <a:endParaRPr lang="en-AU" smtClean="0">
              <a:ea typeface="ＭＳ Ｐゴシック" pitchFamily="34"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p:spPr>
        <p:txBody>
          <a:bodyPr/>
          <a:lstStyle/>
          <a:p>
            <a:r>
              <a:rPr lang="en-AU" smtClean="0">
                <a:latin typeface="Arial" charset="0"/>
                <a:ea typeface="ＭＳ Ｐゴシック" pitchFamily="34" charset="-128"/>
              </a:rPr>
              <a:t>Why</a:t>
            </a:r>
          </a:p>
          <a:p>
            <a:r>
              <a:rPr lang="en-US" smtClean="0">
                <a:latin typeface="Arial" charset="0"/>
                <a:ea typeface="ＭＳ Ｐゴシック" pitchFamily="34" charset="-128"/>
              </a:rPr>
              <a:t>The writing routines provide a known structure for students to be able to feel comfortable developing and using writing strategies across a range of written texts. Each routine has a sequence of task to be carried out by both the teacher and the students. The step by step process becomes routine which allows the content to change.</a:t>
            </a:r>
          </a:p>
          <a:p>
            <a:r>
              <a:rPr lang="en-AU" smtClean="0">
                <a:latin typeface="Arial" charset="0"/>
                <a:ea typeface="ＭＳ Ｐゴシック" pitchFamily="34" charset="-128"/>
              </a:rPr>
              <a:t>Where do the routines fit in with the gradual release of responsibility model</a:t>
            </a:r>
          </a:p>
        </p:txBody>
      </p:sp>
      <p:sp>
        <p:nvSpPr>
          <p:cNvPr id="53252" name="Slide Number Placeholder 3"/>
          <p:cNvSpPr>
            <a:spLocks noGrp="1"/>
          </p:cNvSpPr>
          <p:nvPr>
            <p:ph type="sldNum" sz="quarter" idx="5"/>
          </p:nvPr>
        </p:nvSpPr>
        <p:spPr>
          <a:noFill/>
        </p:spPr>
        <p:txBody>
          <a:bodyPr/>
          <a:lstStyle/>
          <a:p>
            <a:fld id="{713EFF27-54D6-4661-8326-E3C522C9EA77}" type="slidenum">
              <a:rPr lang="en-AU" smtClean="0">
                <a:ea typeface="ＭＳ Ｐゴシック" pitchFamily="34" charset="-128"/>
              </a:rPr>
              <a:pPr/>
              <a:t>29</a:t>
            </a:fld>
            <a:endParaRPr lang="en-AU" smtClean="0">
              <a:ea typeface="ＭＳ Ｐゴシック" pitchFamily="34"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a:ln/>
        </p:spPr>
        <p:txBody>
          <a:bodyPr/>
          <a:lstStyle/>
          <a:p>
            <a:r>
              <a:rPr lang="en-AU" smtClean="0">
                <a:latin typeface="Arial" charset="0"/>
                <a:ea typeface="ＭＳ Ｐゴシック" pitchFamily="34" charset="-128"/>
              </a:rPr>
              <a:t>What do we include in our mini lesson and how do we know</a:t>
            </a:r>
          </a:p>
        </p:txBody>
      </p:sp>
      <p:sp>
        <p:nvSpPr>
          <p:cNvPr id="54276" name="Slide Number Placeholder 3"/>
          <p:cNvSpPr>
            <a:spLocks noGrp="1"/>
          </p:cNvSpPr>
          <p:nvPr>
            <p:ph type="sldNum" sz="quarter" idx="5"/>
          </p:nvPr>
        </p:nvSpPr>
        <p:spPr>
          <a:noFill/>
        </p:spPr>
        <p:txBody>
          <a:bodyPr/>
          <a:lstStyle/>
          <a:p>
            <a:fld id="{CC2A5A0C-77AB-4F81-AEB5-EDD25D4B4671}" type="slidenum">
              <a:rPr lang="en-AU" smtClean="0">
                <a:ea typeface="ＭＳ Ｐゴシック" pitchFamily="34" charset="-128"/>
              </a:rPr>
              <a:pPr/>
              <a:t>31</a:t>
            </a:fld>
            <a:endParaRPr lang="en-AU" smtClean="0">
              <a:ea typeface="ＭＳ Ｐゴシック" pitchFamily="34" charset="-128"/>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p:spPr>
        <p:txBody>
          <a:bodyPr/>
          <a:lstStyle/>
          <a:p>
            <a:r>
              <a:rPr lang="en-AU" dirty="0" smtClean="0">
                <a:latin typeface="Arial" charset="0"/>
                <a:ea typeface="ＭＳ Ｐゴシック" pitchFamily="34" charset="-128"/>
              </a:rPr>
              <a:t>After creating a draft and receiving helpful feedback from a range of sources, students need to work at bringing their text closer to completion. This process is referred to as refining; students take a closer look at their drafts to make decisions about whether to move text, cut text or leave things alone. The refining process consists of revising, editing and proofreading.                   </a:t>
            </a:r>
            <a:r>
              <a:rPr lang="en-AU" sz="800" dirty="0" smtClean="0">
                <a:latin typeface="Arial" charset="0"/>
                <a:ea typeface="ＭＳ Ｐゴシック" pitchFamily="34" charset="-128"/>
              </a:rPr>
              <a:t>First Steps.</a:t>
            </a:r>
          </a:p>
          <a:p>
            <a:endParaRPr lang="en-AU" dirty="0" smtClean="0">
              <a:latin typeface="Arial" charset="0"/>
              <a:ea typeface="ＭＳ Ｐゴシック" pitchFamily="34" charset="-128"/>
            </a:endParaRPr>
          </a:p>
        </p:txBody>
      </p:sp>
      <p:sp>
        <p:nvSpPr>
          <p:cNvPr id="57348" name="Slide Number Placeholder 3"/>
          <p:cNvSpPr>
            <a:spLocks noGrp="1"/>
          </p:cNvSpPr>
          <p:nvPr>
            <p:ph type="sldNum" sz="quarter" idx="5"/>
          </p:nvPr>
        </p:nvSpPr>
        <p:spPr>
          <a:noFill/>
        </p:spPr>
        <p:txBody>
          <a:bodyPr/>
          <a:lstStyle/>
          <a:p>
            <a:fld id="{41A95FC1-CD2E-40C1-B887-CE9B72174E13}" type="slidenum">
              <a:rPr lang="en-AU" smtClean="0">
                <a:ea typeface="ＭＳ Ｐゴシック" pitchFamily="34" charset="-128"/>
              </a:rPr>
              <a:pPr/>
              <a:t>52</a:t>
            </a:fld>
            <a:endParaRPr lang="en-AU" smtClean="0">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Use the materials that have been presented by Phillip</a:t>
            </a:r>
            <a:r>
              <a:rPr lang="en-AU" baseline="0" dirty="0" smtClean="0"/>
              <a:t> Holmes Smith as a tool to navigate the process of looking at the data provided in </a:t>
            </a:r>
            <a:r>
              <a:rPr lang="en-AU" baseline="0" dirty="0" err="1" smtClean="0"/>
              <a:t>Naplan</a:t>
            </a:r>
            <a:r>
              <a:rPr lang="en-AU" baseline="0" dirty="0" smtClean="0"/>
              <a:t>.</a:t>
            </a:r>
          </a:p>
          <a:p>
            <a:r>
              <a:rPr lang="en-AU" baseline="0" dirty="0" smtClean="0"/>
              <a:t> How to get into reports and then how to use this </a:t>
            </a:r>
          </a:p>
          <a:p>
            <a:r>
              <a:rPr lang="en-AU" baseline="0" dirty="0" smtClean="0"/>
              <a:t>Some schools are buying </a:t>
            </a:r>
            <a:r>
              <a:rPr lang="en-AU" baseline="0" dirty="0" err="1" smtClean="0"/>
              <a:t>sreams</a:t>
            </a:r>
            <a:endParaRPr lang="en-AU" baseline="0" dirty="0" smtClean="0"/>
          </a:p>
        </p:txBody>
      </p:sp>
      <p:sp>
        <p:nvSpPr>
          <p:cNvPr id="4" name="Slide Number Placeholder 3"/>
          <p:cNvSpPr>
            <a:spLocks noGrp="1"/>
          </p:cNvSpPr>
          <p:nvPr>
            <p:ph type="sldNum" sz="quarter" idx="10"/>
          </p:nvPr>
        </p:nvSpPr>
        <p:spPr/>
        <p:txBody>
          <a:bodyPr/>
          <a:lstStyle/>
          <a:p>
            <a:pPr>
              <a:defRPr/>
            </a:pPr>
            <a:fld id="{10D2E4C6-D7CA-4A44-815F-F58417CB4E6F}" type="slidenum">
              <a:rPr lang="en-AU" smtClean="0"/>
              <a:pPr>
                <a:defRPr/>
              </a:pPr>
              <a:t>4</a:t>
            </a:fld>
            <a:endParaRPr lang="en-A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Using writing as</a:t>
            </a:r>
            <a:r>
              <a:rPr lang="en-AU" baseline="0" dirty="0" smtClean="0"/>
              <a:t> a focus today because topic is supporting writers</a:t>
            </a:r>
            <a:endParaRPr lang="en-AU" dirty="0"/>
          </a:p>
        </p:txBody>
      </p:sp>
      <p:sp>
        <p:nvSpPr>
          <p:cNvPr id="4" name="Slide Number Placeholder 3"/>
          <p:cNvSpPr>
            <a:spLocks noGrp="1"/>
          </p:cNvSpPr>
          <p:nvPr>
            <p:ph type="sldNum" sz="quarter" idx="10"/>
          </p:nvPr>
        </p:nvSpPr>
        <p:spPr/>
        <p:txBody>
          <a:bodyPr/>
          <a:lstStyle/>
          <a:p>
            <a:pPr>
              <a:defRPr/>
            </a:pPr>
            <a:fld id="{10D2E4C6-D7CA-4A44-815F-F58417CB4E6F}" type="slidenum">
              <a:rPr lang="en-AU" smtClean="0"/>
              <a:pPr>
                <a:defRPr/>
              </a:pPr>
              <a:t>5</a:t>
            </a:fld>
            <a:endParaRPr lang="en-A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AU" dirty="0" smtClean="0"/>
              <a:t>Orange is the state</a:t>
            </a:r>
          </a:p>
          <a:p>
            <a:pPr>
              <a:buFont typeface="Arial" pitchFamily="34" charset="0"/>
              <a:buChar char="•"/>
            </a:pPr>
            <a:r>
              <a:rPr lang="en-AU" dirty="0" smtClean="0"/>
              <a:t>Red</a:t>
            </a:r>
            <a:r>
              <a:rPr lang="en-AU" baseline="0" dirty="0" smtClean="0"/>
              <a:t> is school</a:t>
            </a:r>
          </a:p>
          <a:p>
            <a:endParaRPr lang="en-AU" dirty="0"/>
          </a:p>
        </p:txBody>
      </p:sp>
      <p:sp>
        <p:nvSpPr>
          <p:cNvPr id="4" name="Slide Number Placeholder 3"/>
          <p:cNvSpPr>
            <a:spLocks noGrp="1"/>
          </p:cNvSpPr>
          <p:nvPr>
            <p:ph type="sldNum" sz="quarter" idx="10"/>
          </p:nvPr>
        </p:nvSpPr>
        <p:spPr/>
        <p:txBody>
          <a:bodyPr/>
          <a:lstStyle/>
          <a:p>
            <a:pPr>
              <a:defRPr/>
            </a:pPr>
            <a:fld id="{10D2E4C6-D7CA-4A44-815F-F58417CB4E6F}" type="slidenum">
              <a:rPr lang="en-AU" smtClean="0"/>
              <a:pPr>
                <a:defRPr/>
              </a:pPr>
              <a:t>6</a:t>
            </a:fld>
            <a:endParaRPr lang="en-A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It is 70 pages long and hopefully everyone brought</a:t>
            </a:r>
            <a:r>
              <a:rPr lang="en-AU" baseline="0" dirty="0" smtClean="0"/>
              <a:t> theirs.</a:t>
            </a:r>
          </a:p>
          <a:p>
            <a:r>
              <a:rPr lang="en-AU" baseline="0" dirty="0" smtClean="0"/>
              <a:t>Can use it online or on the computer but each school should have at least one hard copy of the doco </a:t>
            </a:r>
            <a:endParaRPr lang="en-AU" dirty="0"/>
          </a:p>
        </p:txBody>
      </p:sp>
      <p:sp>
        <p:nvSpPr>
          <p:cNvPr id="4" name="Slide Number Placeholder 3"/>
          <p:cNvSpPr>
            <a:spLocks noGrp="1"/>
          </p:cNvSpPr>
          <p:nvPr>
            <p:ph type="sldNum" sz="quarter" idx="10"/>
          </p:nvPr>
        </p:nvSpPr>
        <p:spPr/>
        <p:txBody>
          <a:bodyPr/>
          <a:lstStyle/>
          <a:p>
            <a:pPr>
              <a:defRPr/>
            </a:pPr>
            <a:fld id="{10D2E4C6-D7CA-4A44-815F-F58417CB4E6F}" type="slidenum">
              <a:rPr lang="en-AU" smtClean="0"/>
              <a:pPr>
                <a:defRPr/>
              </a:pPr>
              <a:t>7</a:t>
            </a:fld>
            <a:endParaRPr lang="en-A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Every genre</a:t>
            </a:r>
            <a:r>
              <a:rPr lang="en-AU" baseline="0" dirty="0" smtClean="0"/>
              <a:t> or text type has a defined criteria for marking</a:t>
            </a:r>
          </a:p>
          <a:p>
            <a:r>
              <a:rPr lang="en-AU" baseline="0" dirty="0" smtClean="0"/>
              <a:t>Narrative did and here is the one for Persuasive.</a:t>
            </a:r>
          </a:p>
          <a:p>
            <a:r>
              <a:rPr lang="en-AU" baseline="0" dirty="0" smtClean="0"/>
              <a:t>We expect that students will be expected to write in the persuasive genre for at least 5 years to allow for the picture to be formed of student growth </a:t>
            </a:r>
          </a:p>
          <a:p>
            <a:endParaRPr lang="en-AU" baseline="0" dirty="0" smtClean="0"/>
          </a:p>
          <a:p>
            <a:r>
              <a:rPr lang="en-AU" baseline="0" dirty="0" smtClean="0"/>
              <a:t>Ideas are linked to the topic</a:t>
            </a:r>
          </a:p>
          <a:p>
            <a:r>
              <a:rPr lang="en-AU" baseline="0" dirty="0" smtClean="0"/>
              <a:t>Characters and settings instead of persuasive devises.</a:t>
            </a:r>
          </a:p>
          <a:p>
            <a:r>
              <a:rPr lang="en-AU" baseline="0" dirty="0" smtClean="0"/>
              <a:t>It would be still good to use the narrative rubric for working with narratives (Don’t throw the baby out with the bathwater!!)</a:t>
            </a:r>
          </a:p>
          <a:p>
            <a:endParaRPr lang="en-AU" dirty="0"/>
          </a:p>
        </p:txBody>
      </p:sp>
      <p:sp>
        <p:nvSpPr>
          <p:cNvPr id="4" name="Slide Number Placeholder 3"/>
          <p:cNvSpPr>
            <a:spLocks noGrp="1"/>
          </p:cNvSpPr>
          <p:nvPr>
            <p:ph type="sldNum" sz="quarter" idx="10"/>
          </p:nvPr>
        </p:nvSpPr>
        <p:spPr/>
        <p:txBody>
          <a:bodyPr/>
          <a:lstStyle/>
          <a:p>
            <a:pPr>
              <a:defRPr/>
            </a:pPr>
            <a:fld id="{10D2E4C6-D7CA-4A44-815F-F58417CB4E6F}" type="slidenum">
              <a:rPr lang="en-AU" smtClean="0"/>
              <a:pPr>
                <a:defRPr/>
              </a:pPr>
              <a:t>8</a:t>
            </a:fld>
            <a:endParaRPr lang="en-A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Here is the graph for Year 3 writing results for the state</a:t>
            </a:r>
          </a:p>
          <a:p>
            <a:r>
              <a:rPr lang="en-AU" dirty="0" smtClean="0"/>
              <a:t>Colours</a:t>
            </a:r>
            <a:r>
              <a:rPr lang="en-AU" baseline="0" dirty="0" smtClean="0"/>
              <a:t> on the bottom refer to the levels </a:t>
            </a:r>
            <a:r>
              <a:rPr lang="en-AU" baseline="0" dirty="0" err="1" smtClean="0"/>
              <a:t>e.g</a:t>
            </a:r>
            <a:r>
              <a:rPr lang="en-AU" baseline="0" dirty="0" smtClean="0"/>
              <a:t> 45% of students scored 2 for audience 18% scored 1 for cohesion</a:t>
            </a:r>
          </a:p>
          <a:p>
            <a:r>
              <a:rPr lang="en-AU" baseline="0" dirty="0" smtClean="0"/>
              <a:t>We can see here where most of the kids are in the state – around level 2</a:t>
            </a:r>
          </a:p>
          <a:p>
            <a:r>
              <a:rPr lang="en-AU" baseline="0" dirty="0" smtClean="0"/>
              <a:t>We can then compare that to our own students </a:t>
            </a:r>
          </a:p>
          <a:p>
            <a:r>
              <a:rPr lang="en-AU" baseline="0" dirty="0" smtClean="0"/>
              <a:t>- As a grade</a:t>
            </a:r>
          </a:p>
          <a:p>
            <a:r>
              <a:rPr lang="en-AU" baseline="0" dirty="0" smtClean="0"/>
              <a:t>- Class (in larger schools)</a:t>
            </a:r>
          </a:p>
          <a:p>
            <a:pPr>
              <a:buFontTx/>
              <a:buChar char="-"/>
            </a:pPr>
            <a:r>
              <a:rPr lang="en-AU" baseline="0" dirty="0" smtClean="0"/>
              <a:t>Individual</a:t>
            </a:r>
          </a:p>
          <a:p>
            <a:pPr>
              <a:buFontTx/>
              <a:buChar char="-"/>
            </a:pPr>
            <a:r>
              <a:rPr lang="en-AU" baseline="0" dirty="0" smtClean="0"/>
              <a:t>The whole purpose is to think about how we can support our students</a:t>
            </a:r>
          </a:p>
          <a:p>
            <a:pPr>
              <a:buFontTx/>
              <a:buChar char="-"/>
            </a:pPr>
            <a:r>
              <a:rPr lang="en-AU" baseline="0" dirty="0" smtClean="0"/>
              <a:t>Another thing to consider is the fact that students will not do as well on this because of the nature of the test – one off, no pre work and no time to really polish</a:t>
            </a:r>
          </a:p>
          <a:p>
            <a:endParaRPr lang="en-AU" dirty="0"/>
          </a:p>
        </p:txBody>
      </p:sp>
      <p:sp>
        <p:nvSpPr>
          <p:cNvPr id="4" name="Slide Number Placeholder 3"/>
          <p:cNvSpPr>
            <a:spLocks noGrp="1"/>
          </p:cNvSpPr>
          <p:nvPr>
            <p:ph type="sldNum" sz="quarter" idx="10"/>
          </p:nvPr>
        </p:nvSpPr>
        <p:spPr/>
        <p:txBody>
          <a:bodyPr/>
          <a:lstStyle/>
          <a:p>
            <a:pPr>
              <a:defRPr/>
            </a:pPr>
            <a:fld id="{10D2E4C6-D7CA-4A44-815F-F58417CB4E6F}" type="slidenum">
              <a:rPr lang="en-AU" smtClean="0"/>
              <a:pPr>
                <a:defRPr/>
              </a:pPr>
              <a:t>9</a:t>
            </a:fld>
            <a:endParaRPr lang="en-A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Year 5 operating around 2/3 </a:t>
            </a:r>
          </a:p>
          <a:p>
            <a:r>
              <a:rPr lang="en-AU" dirty="0" smtClean="0"/>
              <a:t>Where</a:t>
            </a:r>
            <a:r>
              <a:rPr lang="en-AU" baseline="0" dirty="0" smtClean="0"/>
              <a:t> are the strengths?</a:t>
            </a:r>
            <a:endParaRPr lang="en-AU" dirty="0"/>
          </a:p>
        </p:txBody>
      </p:sp>
      <p:sp>
        <p:nvSpPr>
          <p:cNvPr id="4" name="Slide Number Placeholder 3"/>
          <p:cNvSpPr>
            <a:spLocks noGrp="1"/>
          </p:cNvSpPr>
          <p:nvPr>
            <p:ph type="sldNum" sz="quarter" idx="10"/>
          </p:nvPr>
        </p:nvSpPr>
        <p:spPr/>
        <p:txBody>
          <a:bodyPr/>
          <a:lstStyle/>
          <a:p>
            <a:pPr>
              <a:defRPr/>
            </a:pPr>
            <a:fld id="{10D2E4C6-D7CA-4A44-815F-F58417CB4E6F}" type="slidenum">
              <a:rPr lang="en-AU" smtClean="0"/>
              <a:pPr>
                <a:defRPr/>
              </a:pPr>
              <a:t>10</a:t>
            </a:fld>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5241" y="3030933"/>
            <a:ext cx="11052731" cy="2091383"/>
          </a:xfrm>
        </p:spPr>
        <p:txBody>
          <a:bodyPr/>
          <a:lstStyle/>
          <a:p>
            <a:r>
              <a:rPr lang="en-US" smtClean="0"/>
              <a:t>Click to edit Master title style</a:t>
            </a:r>
            <a:endParaRPr lang="en-AU"/>
          </a:p>
        </p:txBody>
      </p:sp>
      <p:sp>
        <p:nvSpPr>
          <p:cNvPr id="3" name="Subtitle 2"/>
          <p:cNvSpPr>
            <a:spLocks noGrp="1"/>
          </p:cNvSpPr>
          <p:nvPr>
            <p:ph type="subTitle" idx="1"/>
          </p:nvPr>
        </p:nvSpPr>
        <p:spPr>
          <a:xfrm>
            <a:off x="1950482" y="5528839"/>
            <a:ext cx="9102249" cy="2493398"/>
          </a:xfrm>
        </p:spPr>
        <p:txBody>
          <a:bodyPr/>
          <a:lstStyle>
            <a:lvl1pPr marL="0" indent="0" algn="ctr">
              <a:buNone/>
              <a:defRPr>
                <a:solidFill>
                  <a:schemeClr val="tx1">
                    <a:tint val="75000"/>
                  </a:schemeClr>
                </a:solidFill>
              </a:defRPr>
            </a:lvl1pPr>
            <a:lvl2pPr marL="649798" indent="0" algn="ctr">
              <a:buNone/>
              <a:defRPr>
                <a:solidFill>
                  <a:schemeClr val="tx1">
                    <a:tint val="75000"/>
                  </a:schemeClr>
                </a:solidFill>
              </a:defRPr>
            </a:lvl2pPr>
            <a:lvl3pPr marL="1299590" indent="0" algn="ctr">
              <a:buNone/>
              <a:defRPr>
                <a:solidFill>
                  <a:schemeClr val="tx1">
                    <a:tint val="75000"/>
                  </a:schemeClr>
                </a:solidFill>
              </a:defRPr>
            </a:lvl3pPr>
            <a:lvl4pPr marL="1949387" indent="0" algn="ctr">
              <a:buNone/>
              <a:defRPr>
                <a:solidFill>
                  <a:schemeClr val="tx1">
                    <a:tint val="75000"/>
                  </a:schemeClr>
                </a:solidFill>
              </a:defRPr>
            </a:lvl4pPr>
            <a:lvl5pPr marL="2599182" indent="0" algn="ctr">
              <a:buNone/>
              <a:defRPr>
                <a:solidFill>
                  <a:schemeClr val="tx1">
                    <a:tint val="75000"/>
                  </a:schemeClr>
                </a:solidFill>
              </a:defRPr>
            </a:lvl5pPr>
            <a:lvl6pPr marL="3248977" indent="0" algn="ctr">
              <a:buNone/>
              <a:defRPr>
                <a:solidFill>
                  <a:schemeClr val="tx1">
                    <a:tint val="75000"/>
                  </a:schemeClr>
                </a:solidFill>
              </a:defRPr>
            </a:lvl6pPr>
            <a:lvl7pPr marL="3898773" indent="0" algn="ctr">
              <a:buNone/>
              <a:defRPr>
                <a:solidFill>
                  <a:schemeClr val="tx1">
                    <a:tint val="75000"/>
                  </a:schemeClr>
                </a:solidFill>
              </a:defRPr>
            </a:lvl7pPr>
            <a:lvl8pPr marL="4548567" indent="0" algn="ctr">
              <a:buNone/>
              <a:defRPr>
                <a:solidFill>
                  <a:schemeClr val="tx1">
                    <a:tint val="75000"/>
                  </a:schemeClr>
                </a:solidFill>
              </a:defRPr>
            </a:lvl8pPr>
            <a:lvl9pPr marL="5198363"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pPr>
              <a:defRPr/>
            </a:pPr>
            <a:fld id="{72240CCD-1DE2-4EC1-9F5D-D30E95DB518E}" type="datetimeFigureOut">
              <a:rPr lang="en-US"/>
              <a:pPr>
                <a:defRPr/>
              </a:pPr>
              <a:t>10/24/2011</a:t>
            </a:fld>
            <a:endParaRPr lang="en-AU"/>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B0D99F2E-DAE0-4DAC-9961-2EECF3C94A4F}" type="slidenum">
              <a:rPr lang="en-AU"/>
              <a:pPr>
                <a:defRPr/>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pPr>
              <a:defRPr/>
            </a:pPr>
            <a:fld id="{2D38A8CB-6D8F-4A58-B3E5-271CA3D6EEF7}" type="datetimeFigureOut">
              <a:rPr lang="en-US"/>
              <a:pPr>
                <a:defRPr/>
              </a:pPr>
              <a:t>10/24/2011</a:t>
            </a:fld>
            <a:endParaRPr lang="en-AU"/>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83B2B57F-1DCF-4EEC-89AC-7BAFA36222D8}" type="slidenum">
              <a:rPr lang="en-AU"/>
              <a:pPr>
                <a:defRPr/>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407316" y="555594"/>
            <a:ext cx="4158319" cy="11843641"/>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925576" y="555594"/>
            <a:ext cx="12265010" cy="1184364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pPr>
              <a:defRPr/>
            </a:pPr>
            <a:fld id="{E31314E9-2704-4B34-85AE-A97A73CD4AA2}" type="datetimeFigureOut">
              <a:rPr lang="en-US"/>
              <a:pPr>
                <a:defRPr/>
              </a:pPr>
              <a:t>10/24/2011</a:t>
            </a:fld>
            <a:endParaRPr lang="en-AU"/>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6DF19E01-88C5-4CED-AEA4-8E90B7E292B6}" type="slidenum">
              <a:rPr lang="en-AU"/>
              <a:pPr>
                <a:defRPr/>
              </a:pPr>
              <a:t>‹#›</a:t>
            </a:fld>
            <a:endParaRPr lang="en-A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pic>
        <p:nvPicPr>
          <p:cNvPr id="2" name="Picture 54" descr="DETearly368_Sml"/>
          <p:cNvPicPr>
            <a:picLocks noChangeAspect="1" noChangeArrowheads="1"/>
          </p:cNvPicPr>
          <p:nvPr userDrawn="1"/>
        </p:nvPicPr>
        <p:blipFill>
          <a:blip r:embed="rId2"/>
          <a:srcRect/>
          <a:stretch>
            <a:fillRect/>
          </a:stretch>
        </p:blipFill>
        <p:spPr bwMode="auto">
          <a:xfrm>
            <a:off x="9278938" y="7910513"/>
            <a:ext cx="1465262" cy="1465262"/>
          </a:xfrm>
          <a:prstGeom prst="rect">
            <a:avLst/>
          </a:prstGeom>
          <a:noFill/>
          <a:ln w="9525">
            <a:noFill/>
            <a:miter lim="800000"/>
            <a:headEnd/>
            <a:tailEnd/>
          </a:ln>
        </p:spPr>
      </p:pic>
      <p:pic>
        <p:nvPicPr>
          <p:cNvPr id="3" name="Picture 55" descr="ECEO_Pos_MonoTest2"/>
          <p:cNvPicPr>
            <a:picLocks noChangeAspect="1" noChangeArrowheads="1"/>
          </p:cNvPicPr>
          <p:nvPr userDrawn="1"/>
        </p:nvPicPr>
        <p:blipFill>
          <a:blip r:embed="rId3"/>
          <a:srcRect/>
          <a:stretch>
            <a:fillRect/>
          </a:stretch>
        </p:blipFill>
        <p:spPr bwMode="auto">
          <a:xfrm rot="21180751">
            <a:off x="10896600" y="7620000"/>
            <a:ext cx="1397000" cy="1397000"/>
          </a:xfrm>
          <a:prstGeom prst="rect">
            <a:avLst/>
          </a:prstGeom>
          <a:solidFill>
            <a:srgbClr val="FF0080"/>
          </a:solidFill>
          <a:ln w="9525">
            <a:noFill/>
            <a:miter lim="800000"/>
            <a:headEnd/>
            <a:tailEnd/>
          </a:ln>
        </p:spPr>
      </p:pic>
      <p:pic>
        <p:nvPicPr>
          <p:cNvPr id="4" name="Picture 13"/>
          <p:cNvPicPr>
            <a:picLocks noChangeAspect="1" noChangeArrowheads="1"/>
          </p:cNvPicPr>
          <p:nvPr userDrawn="1"/>
        </p:nvPicPr>
        <p:blipFill>
          <a:blip r:embed="rId4"/>
          <a:srcRect/>
          <a:stretch>
            <a:fillRect/>
          </a:stretch>
        </p:blipFill>
        <p:spPr bwMode="auto">
          <a:xfrm>
            <a:off x="1128713" y="8915400"/>
            <a:ext cx="2833687" cy="515938"/>
          </a:xfrm>
          <a:prstGeom prst="rect">
            <a:avLst/>
          </a:prstGeom>
          <a:noFill/>
          <a:ln w="12700">
            <a:noFill/>
            <a:miter lim="800000"/>
            <a:headEnd/>
            <a:tailEnd/>
          </a:ln>
        </p:spPr>
      </p:pic>
      <p:pic>
        <p:nvPicPr>
          <p:cNvPr id="5" name="Picture 59" descr="DETearly722_Sml"/>
          <p:cNvPicPr>
            <a:picLocks noChangeAspect="1" noChangeArrowheads="1"/>
          </p:cNvPicPr>
          <p:nvPr userDrawn="1"/>
        </p:nvPicPr>
        <p:blipFill>
          <a:blip r:embed="rId5"/>
          <a:srcRect/>
          <a:stretch>
            <a:fillRect/>
          </a:stretch>
        </p:blipFill>
        <p:spPr bwMode="auto">
          <a:xfrm>
            <a:off x="4478338" y="7910513"/>
            <a:ext cx="1465262" cy="1465262"/>
          </a:xfrm>
          <a:prstGeom prst="rect">
            <a:avLst/>
          </a:prstGeom>
          <a:noFill/>
          <a:ln w="9525">
            <a:noFill/>
            <a:miter lim="800000"/>
            <a:headEnd/>
            <a:tailEnd/>
          </a:ln>
        </p:spPr>
      </p:pic>
      <p:pic>
        <p:nvPicPr>
          <p:cNvPr id="6" name="Picture 60" descr="DETearly805_Sml"/>
          <p:cNvPicPr>
            <a:picLocks noChangeAspect="1" noChangeArrowheads="1"/>
          </p:cNvPicPr>
          <p:nvPr userDrawn="1"/>
        </p:nvPicPr>
        <p:blipFill>
          <a:blip r:embed="rId6"/>
          <a:srcRect/>
          <a:stretch>
            <a:fillRect/>
          </a:stretch>
        </p:blipFill>
        <p:spPr bwMode="auto">
          <a:xfrm>
            <a:off x="6078538" y="7910513"/>
            <a:ext cx="1466850" cy="1465262"/>
          </a:xfrm>
          <a:prstGeom prst="rect">
            <a:avLst/>
          </a:prstGeom>
          <a:noFill/>
          <a:ln w="9525">
            <a:noFill/>
            <a:miter lim="800000"/>
            <a:headEnd/>
            <a:tailEnd/>
          </a:ln>
        </p:spPr>
      </p:pic>
      <p:pic>
        <p:nvPicPr>
          <p:cNvPr id="7" name="Picture 58" descr="DETearly281_Sml"/>
          <p:cNvPicPr>
            <a:picLocks noChangeAspect="1" noChangeArrowheads="1"/>
          </p:cNvPicPr>
          <p:nvPr userDrawn="1"/>
        </p:nvPicPr>
        <p:blipFill>
          <a:blip r:embed="rId7"/>
          <a:srcRect/>
          <a:stretch>
            <a:fillRect/>
          </a:stretch>
        </p:blipFill>
        <p:spPr bwMode="auto">
          <a:xfrm>
            <a:off x="7678738" y="7910513"/>
            <a:ext cx="1465262" cy="1465262"/>
          </a:xfrm>
          <a:prstGeom prst="rect">
            <a:avLst/>
          </a:prstGeom>
          <a:noFill/>
          <a:ln w="9525">
            <a:noFill/>
            <a:miter lim="800000"/>
            <a:headEnd/>
            <a:tailEnd/>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2_Title Slide">
    <p:spTree>
      <p:nvGrpSpPr>
        <p:cNvPr id="1" name=""/>
        <p:cNvGrpSpPr/>
        <p:nvPr/>
      </p:nvGrpSpPr>
      <p:grpSpPr>
        <a:xfrm>
          <a:off x="0" y="0"/>
          <a:ext cx="0" cy="0"/>
          <a:chOff x="0" y="0"/>
          <a:chExt cx="0" cy="0"/>
        </a:xfrm>
      </p:grpSpPr>
      <p:pic>
        <p:nvPicPr>
          <p:cNvPr id="2" name="Picture 54" descr="DETearly368_Sml"/>
          <p:cNvPicPr>
            <a:picLocks noChangeAspect="1" noChangeArrowheads="1"/>
          </p:cNvPicPr>
          <p:nvPr userDrawn="1"/>
        </p:nvPicPr>
        <p:blipFill>
          <a:blip r:embed="rId2"/>
          <a:srcRect/>
          <a:stretch>
            <a:fillRect/>
          </a:stretch>
        </p:blipFill>
        <p:spPr bwMode="auto">
          <a:xfrm>
            <a:off x="9278938" y="7910513"/>
            <a:ext cx="1465262" cy="1465262"/>
          </a:xfrm>
          <a:prstGeom prst="rect">
            <a:avLst/>
          </a:prstGeom>
          <a:noFill/>
          <a:ln w="9525">
            <a:noFill/>
            <a:miter lim="800000"/>
            <a:headEnd/>
            <a:tailEnd/>
          </a:ln>
        </p:spPr>
      </p:pic>
      <p:pic>
        <p:nvPicPr>
          <p:cNvPr id="3" name="Picture 55" descr="ECEO_Pos_MonoTest2"/>
          <p:cNvPicPr>
            <a:picLocks noChangeAspect="1" noChangeArrowheads="1"/>
          </p:cNvPicPr>
          <p:nvPr userDrawn="1"/>
        </p:nvPicPr>
        <p:blipFill>
          <a:blip r:embed="rId3"/>
          <a:srcRect/>
          <a:stretch>
            <a:fillRect/>
          </a:stretch>
        </p:blipFill>
        <p:spPr bwMode="auto">
          <a:xfrm rot="21180751">
            <a:off x="10896600" y="7620000"/>
            <a:ext cx="1397000" cy="1397000"/>
          </a:xfrm>
          <a:prstGeom prst="rect">
            <a:avLst/>
          </a:prstGeom>
          <a:solidFill>
            <a:srgbClr val="FF0080"/>
          </a:solidFill>
          <a:ln w="9525">
            <a:noFill/>
            <a:miter lim="800000"/>
            <a:headEnd/>
            <a:tailEnd/>
          </a:ln>
        </p:spPr>
      </p:pic>
      <p:pic>
        <p:nvPicPr>
          <p:cNvPr id="4" name="Picture 13"/>
          <p:cNvPicPr>
            <a:picLocks noChangeAspect="1" noChangeArrowheads="1"/>
          </p:cNvPicPr>
          <p:nvPr userDrawn="1"/>
        </p:nvPicPr>
        <p:blipFill>
          <a:blip r:embed="rId4"/>
          <a:srcRect/>
          <a:stretch>
            <a:fillRect/>
          </a:stretch>
        </p:blipFill>
        <p:spPr bwMode="auto">
          <a:xfrm>
            <a:off x="1128713" y="8915400"/>
            <a:ext cx="2833687" cy="515938"/>
          </a:xfrm>
          <a:prstGeom prst="rect">
            <a:avLst/>
          </a:prstGeom>
          <a:noFill/>
          <a:ln w="12700">
            <a:noFill/>
            <a:miter lim="800000"/>
            <a:headEnd/>
            <a:tailEnd/>
          </a:ln>
        </p:spPr>
      </p:pic>
      <p:pic>
        <p:nvPicPr>
          <p:cNvPr id="5" name="Picture 59" descr="DETearly722_Sml"/>
          <p:cNvPicPr>
            <a:picLocks noChangeAspect="1" noChangeArrowheads="1"/>
          </p:cNvPicPr>
          <p:nvPr userDrawn="1"/>
        </p:nvPicPr>
        <p:blipFill>
          <a:blip r:embed="rId5"/>
          <a:srcRect/>
          <a:stretch>
            <a:fillRect/>
          </a:stretch>
        </p:blipFill>
        <p:spPr bwMode="auto">
          <a:xfrm>
            <a:off x="4478338" y="7910513"/>
            <a:ext cx="1465262" cy="1465262"/>
          </a:xfrm>
          <a:prstGeom prst="rect">
            <a:avLst/>
          </a:prstGeom>
          <a:noFill/>
          <a:ln w="9525">
            <a:noFill/>
            <a:miter lim="800000"/>
            <a:headEnd/>
            <a:tailEnd/>
          </a:ln>
        </p:spPr>
      </p:pic>
      <p:pic>
        <p:nvPicPr>
          <p:cNvPr id="6" name="Picture 60" descr="DETearly805_Sml"/>
          <p:cNvPicPr>
            <a:picLocks noChangeAspect="1" noChangeArrowheads="1"/>
          </p:cNvPicPr>
          <p:nvPr userDrawn="1"/>
        </p:nvPicPr>
        <p:blipFill>
          <a:blip r:embed="rId6"/>
          <a:srcRect/>
          <a:stretch>
            <a:fillRect/>
          </a:stretch>
        </p:blipFill>
        <p:spPr bwMode="auto">
          <a:xfrm>
            <a:off x="6078538" y="7910513"/>
            <a:ext cx="1466850" cy="1465262"/>
          </a:xfrm>
          <a:prstGeom prst="rect">
            <a:avLst/>
          </a:prstGeom>
          <a:noFill/>
          <a:ln w="9525">
            <a:noFill/>
            <a:miter lim="800000"/>
            <a:headEnd/>
            <a:tailEnd/>
          </a:ln>
        </p:spPr>
      </p:pic>
      <p:pic>
        <p:nvPicPr>
          <p:cNvPr id="7" name="Picture 58" descr="DETearly281_Sml"/>
          <p:cNvPicPr>
            <a:picLocks noChangeAspect="1" noChangeArrowheads="1"/>
          </p:cNvPicPr>
          <p:nvPr userDrawn="1"/>
        </p:nvPicPr>
        <p:blipFill>
          <a:blip r:embed="rId7"/>
          <a:srcRect/>
          <a:stretch>
            <a:fillRect/>
          </a:stretch>
        </p:blipFill>
        <p:spPr bwMode="auto">
          <a:xfrm>
            <a:off x="7678738" y="7910513"/>
            <a:ext cx="1465262" cy="1465262"/>
          </a:xfrm>
          <a:prstGeom prst="rect">
            <a:avLst/>
          </a:prstGeom>
          <a:noFill/>
          <a:ln w="9525">
            <a:noFill/>
            <a:miter lim="800000"/>
            <a:headEnd/>
            <a:tailEnd/>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pPr>
              <a:defRPr/>
            </a:pPr>
            <a:fld id="{AF7DD069-7059-4701-9339-6ABD13A56924}" type="datetimeFigureOut">
              <a:rPr lang="en-US"/>
              <a:pPr>
                <a:defRPr/>
              </a:pPr>
              <a:t>10/24/2011</a:t>
            </a:fld>
            <a:endParaRPr lang="en-AU"/>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5FC1A5AD-4BD1-4203-8A54-7FC012D3EB85}" type="slidenum">
              <a:rPr lang="en-AU"/>
              <a:pPr>
                <a:defRPr/>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64" y="6269632"/>
            <a:ext cx="11052731" cy="1937804"/>
          </a:xfrm>
        </p:spPr>
        <p:txBody>
          <a:bodyPr anchor="t"/>
          <a:lstStyle>
            <a:lvl1pPr algn="l">
              <a:defRPr sz="5700" b="1" cap="all"/>
            </a:lvl1pPr>
          </a:lstStyle>
          <a:p>
            <a:r>
              <a:rPr lang="en-US" smtClean="0"/>
              <a:t>Click to edit Master title style</a:t>
            </a:r>
            <a:endParaRPr lang="en-AU"/>
          </a:p>
        </p:txBody>
      </p:sp>
      <p:sp>
        <p:nvSpPr>
          <p:cNvPr id="3" name="Text Placeholder 2"/>
          <p:cNvSpPr>
            <a:spLocks noGrp="1"/>
          </p:cNvSpPr>
          <p:nvPr>
            <p:ph type="body" idx="1"/>
          </p:nvPr>
        </p:nvSpPr>
        <p:spPr>
          <a:xfrm>
            <a:off x="1027164" y="4135338"/>
            <a:ext cx="11052731" cy="2134294"/>
          </a:xfrm>
        </p:spPr>
        <p:txBody>
          <a:bodyPr anchor="b"/>
          <a:lstStyle>
            <a:lvl1pPr marL="0" indent="0">
              <a:buNone/>
              <a:defRPr sz="2800">
                <a:solidFill>
                  <a:schemeClr val="tx1">
                    <a:tint val="75000"/>
                  </a:schemeClr>
                </a:solidFill>
              </a:defRPr>
            </a:lvl1pPr>
            <a:lvl2pPr marL="649798" indent="0">
              <a:buNone/>
              <a:defRPr sz="2600">
                <a:solidFill>
                  <a:schemeClr val="tx1">
                    <a:tint val="75000"/>
                  </a:schemeClr>
                </a:solidFill>
              </a:defRPr>
            </a:lvl2pPr>
            <a:lvl3pPr marL="1299590" indent="0">
              <a:buNone/>
              <a:defRPr sz="2300">
                <a:solidFill>
                  <a:schemeClr val="tx1">
                    <a:tint val="75000"/>
                  </a:schemeClr>
                </a:solidFill>
              </a:defRPr>
            </a:lvl3pPr>
            <a:lvl4pPr marL="1949387" indent="0">
              <a:buNone/>
              <a:defRPr sz="2000">
                <a:solidFill>
                  <a:schemeClr val="tx1">
                    <a:tint val="75000"/>
                  </a:schemeClr>
                </a:solidFill>
              </a:defRPr>
            </a:lvl4pPr>
            <a:lvl5pPr marL="2599182" indent="0">
              <a:buNone/>
              <a:defRPr sz="2000">
                <a:solidFill>
                  <a:schemeClr val="tx1">
                    <a:tint val="75000"/>
                  </a:schemeClr>
                </a:solidFill>
              </a:defRPr>
            </a:lvl5pPr>
            <a:lvl6pPr marL="3248977" indent="0">
              <a:buNone/>
              <a:defRPr sz="2000">
                <a:solidFill>
                  <a:schemeClr val="tx1">
                    <a:tint val="75000"/>
                  </a:schemeClr>
                </a:solidFill>
              </a:defRPr>
            </a:lvl6pPr>
            <a:lvl7pPr marL="3898773" indent="0">
              <a:buNone/>
              <a:defRPr sz="2000">
                <a:solidFill>
                  <a:schemeClr val="tx1">
                    <a:tint val="75000"/>
                  </a:schemeClr>
                </a:solidFill>
              </a:defRPr>
            </a:lvl7pPr>
            <a:lvl8pPr marL="4548567" indent="0">
              <a:buNone/>
              <a:defRPr sz="2000">
                <a:solidFill>
                  <a:schemeClr val="tx1">
                    <a:tint val="75000"/>
                  </a:schemeClr>
                </a:solidFill>
              </a:defRPr>
            </a:lvl8pPr>
            <a:lvl9pPr marL="5198363" indent="0">
              <a:buNone/>
              <a:defRPr sz="20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E841D8DD-E9BC-47B0-A5BC-9694EFF0335A}" type="datetimeFigureOut">
              <a:rPr lang="en-US"/>
              <a:pPr>
                <a:defRPr/>
              </a:pPr>
              <a:t>10/24/2011</a:t>
            </a:fld>
            <a:endParaRPr lang="en-AU"/>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724A21B2-1E63-4CF2-992F-0E0C5686D1FF}" type="slidenum">
              <a:rPr lang="en-AU"/>
              <a:pPr>
                <a:defRPr/>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925576" y="3238707"/>
            <a:ext cx="8210536" cy="9160528"/>
          </a:xfrm>
        </p:spPr>
        <p:txBody>
          <a:bodyPr/>
          <a:lstStyle>
            <a:lvl1pPr>
              <a:defRPr sz="4000"/>
            </a:lvl1pPr>
            <a:lvl2pPr>
              <a:defRPr sz="3400"/>
            </a:lvl2pPr>
            <a:lvl3pPr>
              <a:defRPr sz="2800"/>
            </a:lvl3pPr>
            <a:lvl4pPr>
              <a:defRPr sz="2600"/>
            </a:lvl4pPr>
            <a:lvl5pPr>
              <a:defRPr sz="2600"/>
            </a:lvl5pPr>
            <a:lvl6pPr>
              <a:defRPr sz="2600"/>
            </a:lvl6pPr>
            <a:lvl7pPr>
              <a:defRPr sz="2600"/>
            </a:lvl7pPr>
            <a:lvl8pPr>
              <a:defRPr sz="2600"/>
            </a:lvl8pPr>
            <a:lvl9pPr>
              <a:defRPr sz="2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9352842" y="3238707"/>
            <a:ext cx="8212793" cy="9160528"/>
          </a:xfrm>
        </p:spPr>
        <p:txBody>
          <a:bodyPr/>
          <a:lstStyle>
            <a:lvl1pPr>
              <a:defRPr sz="4000"/>
            </a:lvl1pPr>
            <a:lvl2pPr>
              <a:defRPr sz="3400"/>
            </a:lvl2pPr>
            <a:lvl3pPr>
              <a:defRPr sz="2800"/>
            </a:lvl3pPr>
            <a:lvl4pPr>
              <a:defRPr sz="2600"/>
            </a:lvl4pPr>
            <a:lvl5pPr>
              <a:defRPr sz="2600"/>
            </a:lvl5pPr>
            <a:lvl6pPr>
              <a:defRPr sz="2600"/>
            </a:lvl6pPr>
            <a:lvl7pPr>
              <a:defRPr sz="2600"/>
            </a:lvl7pPr>
            <a:lvl8pPr>
              <a:defRPr sz="2600"/>
            </a:lvl8pPr>
            <a:lvl9pPr>
              <a:defRPr sz="2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3"/>
          <p:cNvSpPr>
            <a:spLocks noGrp="1"/>
          </p:cNvSpPr>
          <p:nvPr>
            <p:ph type="dt" sz="half" idx="10"/>
          </p:nvPr>
        </p:nvSpPr>
        <p:spPr/>
        <p:txBody>
          <a:bodyPr/>
          <a:lstStyle>
            <a:lvl1pPr>
              <a:defRPr/>
            </a:lvl1pPr>
          </a:lstStyle>
          <a:p>
            <a:pPr>
              <a:defRPr/>
            </a:pPr>
            <a:fld id="{80C0238C-FDFB-4BE6-9DF1-8FE08D72C522}" type="datetimeFigureOut">
              <a:rPr lang="en-US"/>
              <a:pPr>
                <a:defRPr/>
              </a:pPr>
              <a:t>10/24/2011</a:t>
            </a:fld>
            <a:endParaRPr lang="en-AU"/>
          </a:p>
        </p:txBody>
      </p:sp>
      <p:sp>
        <p:nvSpPr>
          <p:cNvPr id="6" name="Footer Placeholder 4"/>
          <p:cNvSpPr>
            <a:spLocks noGrp="1"/>
          </p:cNvSpPr>
          <p:nvPr>
            <p:ph type="ftr" sz="quarter" idx="11"/>
          </p:nvPr>
        </p:nvSpPr>
        <p:spPr/>
        <p:txBody>
          <a:bodyPr/>
          <a:lstStyle>
            <a:lvl1pPr>
              <a:defRPr/>
            </a:lvl1pPr>
          </a:lstStyle>
          <a:p>
            <a:pPr>
              <a:defRPr/>
            </a:pPr>
            <a:endParaRPr lang="en-AU"/>
          </a:p>
        </p:txBody>
      </p:sp>
      <p:sp>
        <p:nvSpPr>
          <p:cNvPr id="7" name="Slide Number Placeholder 5"/>
          <p:cNvSpPr>
            <a:spLocks noGrp="1"/>
          </p:cNvSpPr>
          <p:nvPr>
            <p:ph type="sldNum" sz="quarter" idx="12"/>
          </p:nvPr>
        </p:nvSpPr>
        <p:spPr/>
        <p:txBody>
          <a:bodyPr/>
          <a:lstStyle>
            <a:lvl1pPr>
              <a:defRPr/>
            </a:lvl1pPr>
          </a:lstStyle>
          <a:p>
            <a:pPr>
              <a:defRPr/>
            </a:pPr>
            <a:fld id="{B651570A-54A7-47A7-8886-67DAD01C9689}" type="slidenum">
              <a:rPr lang="en-AU"/>
              <a:pPr>
                <a:defRPr/>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161" y="390723"/>
            <a:ext cx="11702892" cy="1626129"/>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650161" y="2183982"/>
            <a:ext cx="5745344" cy="910180"/>
          </a:xfrm>
        </p:spPr>
        <p:txBody>
          <a:bodyPr anchor="b"/>
          <a:lstStyle>
            <a:lvl1pPr marL="0" indent="0">
              <a:buNone/>
              <a:defRPr sz="3400" b="1"/>
            </a:lvl1pPr>
            <a:lvl2pPr marL="649798" indent="0">
              <a:buNone/>
              <a:defRPr sz="2800" b="1"/>
            </a:lvl2pPr>
            <a:lvl3pPr marL="1299590" indent="0">
              <a:buNone/>
              <a:defRPr sz="2600" b="1"/>
            </a:lvl3pPr>
            <a:lvl4pPr marL="1949387" indent="0">
              <a:buNone/>
              <a:defRPr sz="2300" b="1"/>
            </a:lvl4pPr>
            <a:lvl5pPr marL="2599182" indent="0">
              <a:buNone/>
              <a:defRPr sz="2300" b="1"/>
            </a:lvl5pPr>
            <a:lvl6pPr marL="3248977" indent="0">
              <a:buNone/>
              <a:defRPr sz="2300" b="1"/>
            </a:lvl6pPr>
            <a:lvl7pPr marL="3898773" indent="0">
              <a:buNone/>
              <a:defRPr sz="2300" b="1"/>
            </a:lvl7pPr>
            <a:lvl8pPr marL="4548567" indent="0">
              <a:buNone/>
              <a:defRPr sz="2300" b="1"/>
            </a:lvl8pPr>
            <a:lvl9pPr marL="5198363" indent="0">
              <a:buNone/>
              <a:defRPr sz="2300" b="1"/>
            </a:lvl9pPr>
          </a:lstStyle>
          <a:p>
            <a:pPr lvl="0"/>
            <a:r>
              <a:rPr lang="en-US" smtClean="0"/>
              <a:t>Click to edit Master text styles</a:t>
            </a:r>
          </a:p>
        </p:txBody>
      </p:sp>
      <p:sp>
        <p:nvSpPr>
          <p:cNvPr id="4" name="Content Placeholder 3"/>
          <p:cNvSpPr>
            <a:spLocks noGrp="1"/>
          </p:cNvSpPr>
          <p:nvPr>
            <p:ph sz="half" idx="2"/>
          </p:nvPr>
        </p:nvSpPr>
        <p:spPr>
          <a:xfrm>
            <a:off x="650161" y="3094162"/>
            <a:ext cx="5745344" cy="5621439"/>
          </a:xfrm>
        </p:spPr>
        <p:txBody>
          <a:bodyPr/>
          <a:lstStyle>
            <a:lvl1pPr>
              <a:defRPr sz="3400"/>
            </a:lvl1pPr>
            <a:lvl2pPr>
              <a:defRPr sz="2800"/>
            </a:lvl2pPr>
            <a:lvl3pPr>
              <a:defRPr sz="26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6605461" y="2183982"/>
            <a:ext cx="5747601" cy="910180"/>
          </a:xfrm>
        </p:spPr>
        <p:txBody>
          <a:bodyPr anchor="b"/>
          <a:lstStyle>
            <a:lvl1pPr marL="0" indent="0">
              <a:buNone/>
              <a:defRPr sz="3400" b="1"/>
            </a:lvl1pPr>
            <a:lvl2pPr marL="649798" indent="0">
              <a:buNone/>
              <a:defRPr sz="2800" b="1"/>
            </a:lvl2pPr>
            <a:lvl3pPr marL="1299590" indent="0">
              <a:buNone/>
              <a:defRPr sz="2600" b="1"/>
            </a:lvl3pPr>
            <a:lvl4pPr marL="1949387" indent="0">
              <a:buNone/>
              <a:defRPr sz="2300" b="1"/>
            </a:lvl4pPr>
            <a:lvl5pPr marL="2599182" indent="0">
              <a:buNone/>
              <a:defRPr sz="2300" b="1"/>
            </a:lvl5pPr>
            <a:lvl6pPr marL="3248977" indent="0">
              <a:buNone/>
              <a:defRPr sz="2300" b="1"/>
            </a:lvl6pPr>
            <a:lvl7pPr marL="3898773" indent="0">
              <a:buNone/>
              <a:defRPr sz="2300" b="1"/>
            </a:lvl7pPr>
            <a:lvl8pPr marL="4548567" indent="0">
              <a:buNone/>
              <a:defRPr sz="2300" b="1"/>
            </a:lvl8pPr>
            <a:lvl9pPr marL="5198363" indent="0">
              <a:buNone/>
              <a:defRPr sz="2300" b="1"/>
            </a:lvl9pPr>
          </a:lstStyle>
          <a:p>
            <a:pPr lvl="0"/>
            <a:r>
              <a:rPr lang="en-US" smtClean="0"/>
              <a:t>Click to edit Master text styles</a:t>
            </a:r>
          </a:p>
        </p:txBody>
      </p:sp>
      <p:sp>
        <p:nvSpPr>
          <p:cNvPr id="6" name="Content Placeholder 5"/>
          <p:cNvSpPr>
            <a:spLocks noGrp="1"/>
          </p:cNvSpPr>
          <p:nvPr>
            <p:ph sz="quarter" idx="4"/>
          </p:nvPr>
        </p:nvSpPr>
        <p:spPr>
          <a:xfrm>
            <a:off x="6605461" y="3094162"/>
            <a:ext cx="5747601" cy="5621439"/>
          </a:xfrm>
        </p:spPr>
        <p:txBody>
          <a:bodyPr/>
          <a:lstStyle>
            <a:lvl1pPr>
              <a:defRPr sz="3400"/>
            </a:lvl1pPr>
            <a:lvl2pPr>
              <a:defRPr sz="2800"/>
            </a:lvl2pPr>
            <a:lvl3pPr>
              <a:defRPr sz="26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3"/>
          <p:cNvSpPr>
            <a:spLocks noGrp="1"/>
          </p:cNvSpPr>
          <p:nvPr>
            <p:ph type="dt" sz="half" idx="10"/>
          </p:nvPr>
        </p:nvSpPr>
        <p:spPr/>
        <p:txBody>
          <a:bodyPr/>
          <a:lstStyle>
            <a:lvl1pPr>
              <a:defRPr/>
            </a:lvl1pPr>
          </a:lstStyle>
          <a:p>
            <a:pPr>
              <a:defRPr/>
            </a:pPr>
            <a:fld id="{42843D68-469A-4865-8E92-EA4CFDD613B6}" type="datetimeFigureOut">
              <a:rPr lang="en-US"/>
              <a:pPr>
                <a:defRPr/>
              </a:pPr>
              <a:t>10/24/2011</a:t>
            </a:fld>
            <a:endParaRPr lang="en-AU"/>
          </a:p>
        </p:txBody>
      </p:sp>
      <p:sp>
        <p:nvSpPr>
          <p:cNvPr id="8" name="Footer Placeholder 4"/>
          <p:cNvSpPr>
            <a:spLocks noGrp="1"/>
          </p:cNvSpPr>
          <p:nvPr>
            <p:ph type="ftr" sz="quarter" idx="11"/>
          </p:nvPr>
        </p:nvSpPr>
        <p:spPr/>
        <p:txBody>
          <a:bodyPr/>
          <a:lstStyle>
            <a:lvl1pPr>
              <a:defRPr/>
            </a:lvl1pPr>
          </a:lstStyle>
          <a:p>
            <a:pPr>
              <a:defRPr/>
            </a:pPr>
            <a:endParaRPr lang="en-AU"/>
          </a:p>
        </p:txBody>
      </p:sp>
      <p:sp>
        <p:nvSpPr>
          <p:cNvPr id="9" name="Slide Number Placeholder 5"/>
          <p:cNvSpPr>
            <a:spLocks noGrp="1"/>
          </p:cNvSpPr>
          <p:nvPr>
            <p:ph type="sldNum" sz="quarter" idx="12"/>
          </p:nvPr>
        </p:nvSpPr>
        <p:spPr/>
        <p:txBody>
          <a:bodyPr/>
          <a:lstStyle>
            <a:lvl1pPr>
              <a:defRPr/>
            </a:lvl1pPr>
          </a:lstStyle>
          <a:p>
            <a:pPr>
              <a:defRPr/>
            </a:pPr>
            <a:fld id="{188EF1DB-43E1-4656-82B9-7341FA794A4C}" type="slidenum">
              <a:rPr lang="en-AU"/>
              <a:pPr>
                <a:defRPr/>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3"/>
          <p:cNvSpPr>
            <a:spLocks noGrp="1"/>
          </p:cNvSpPr>
          <p:nvPr>
            <p:ph type="dt" sz="half" idx="10"/>
          </p:nvPr>
        </p:nvSpPr>
        <p:spPr/>
        <p:txBody>
          <a:bodyPr/>
          <a:lstStyle>
            <a:lvl1pPr>
              <a:defRPr/>
            </a:lvl1pPr>
          </a:lstStyle>
          <a:p>
            <a:pPr>
              <a:defRPr/>
            </a:pPr>
            <a:fld id="{EBF1B22E-2E49-4D58-ACC2-9B95A67722A5}" type="datetimeFigureOut">
              <a:rPr lang="en-US"/>
              <a:pPr>
                <a:defRPr/>
              </a:pPr>
              <a:t>10/24/2011</a:t>
            </a:fld>
            <a:endParaRPr lang="en-AU"/>
          </a:p>
        </p:txBody>
      </p:sp>
      <p:sp>
        <p:nvSpPr>
          <p:cNvPr id="4" name="Footer Placeholder 4"/>
          <p:cNvSpPr>
            <a:spLocks noGrp="1"/>
          </p:cNvSpPr>
          <p:nvPr>
            <p:ph type="ftr" sz="quarter" idx="11"/>
          </p:nvPr>
        </p:nvSpPr>
        <p:spPr/>
        <p:txBody>
          <a:bodyPr/>
          <a:lstStyle>
            <a:lvl1pPr>
              <a:defRPr/>
            </a:lvl1pPr>
          </a:lstStyle>
          <a:p>
            <a:pPr>
              <a:defRPr/>
            </a:pPr>
            <a:endParaRPr lang="en-AU"/>
          </a:p>
        </p:txBody>
      </p:sp>
      <p:sp>
        <p:nvSpPr>
          <p:cNvPr id="5" name="Slide Number Placeholder 5"/>
          <p:cNvSpPr>
            <a:spLocks noGrp="1"/>
          </p:cNvSpPr>
          <p:nvPr>
            <p:ph type="sldNum" sz="quarter" idx="12"/>
          </p:nvPr>
        </p:nvSpPr>
        <p:spPr/>
        <p:txBody>
          <a:bodyPr/>
          <a:lstStyle>
            <a:lvl1pPr>
              <a:defRPr/>
            </a:lvl1pPr>
          </a:lstStyle>
          <a:p>
            <a:pPr>
              <a:defRPr/>
            </a:pPr>
            <a:fld id="{DCC68172-3201-432A-8D66-D03F78B0954C}" type="slidenum">
              <a:rPr lang="en-AU"/>
              <a:pPr>
                <a:defRPr/>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104ACAE-0D90-4790-824F-984614C7A56C}" type="datetimeFigureOut">
              <a:rPr lang="en-US"/>
              <a:pPr>
                <a:defRPr/>
              </a:pPr>
              <a:t>10/24/2011</a:t>
            </a:fld>
            <a:endParaRPr lang="en-AU"/>
          </a:p>
        </p:txBody>
      </p:sp>
      <p:sp>
        <p:nvSpPr>
          <p:cNvPr id="3" name="Footer Placeholder 4"/>
          <p:cNvSpPr>
            <a:spLocks noGrp="1"/>
          </p:cNvSpPr>
          <p:nvPr>
            <p:ph type="ftr" sz="quarter" idx="11"/>
          </p:nvPr>
        </p:nvSpPr>
        <p:spPr/>
        <p:txBody>
          <a:bodyPr/>
          <a:lstStyle>
            <a:lvl1pPr>
              <a:defRPr/>
            </a:lvl1pPr>
          </a:lstStyle>
          <a:p>
            <a:pPr>
              <a:defRPr/>
            </a:pPr>
            <a:endParaRPr lang="en-AU"/>
          </a:p>
        </p:txBody>
      </p:sp>
      <p:sp>
        <p:nvSpPr>
          <p:cNvPr id="4" name="Slide Number Placeholder 5"/>
          <p:cNvSpPr>
            <a:spLocks noGrp="1"/>
          </p:cNvSpPr>
          <p:nvPr>
            <p:ph type="sldNum" sz="quarter" idx="12"/>
          </p:nvPr>
        </p:nvSpPr>
        <p:spPr/>
        <p:txBody>
          <a:bodyPr/>
          <a:lstStyle>
            <a:lvl1pPr>
              <a:defRPr/>
            </a:lvl1pPr>
          </a:lstStyle>
          <a:p>
            <a:pPr>
              <a:defRPr/>
            </a:pPr>
            <a:fld id="{1960D5EB-3352-4D89-817B-41711804E557}" type="slidenum">
              <a:rPr lang="en-AU"/>
              <a:pPr>
                <a:defRPr/>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170" y="388464"/>
            <a:ext cx="4277967" cy="1653231"/>
          </a:xfrm>
        </p:spPr>
        <p:txBody>
          <a:bodyPr anchor="b"/>
          <a:lstStyle>
            <a:lvl1pPr algn="l">
              <a:defRPr sz="2800" b="1"/>
            </a:lvl1pPr>
          </a:lstStyle>
          <a:p>
            <a:r>
              <a:rPr lang="en-US" smtClean="0"/>
              <a:t>Click to edit Master title style</a:t>
            </a:r>
            <a:endParaRPr lang="en-AU"/>
          </a:p>
        </p:txBody>
      </p:sp>
      <p:sp>
        <p:nvSpPr>
          <p:cNvPr id="3" name="Content Placeholder 2"/>
          <p:cNvSpPr>
            <a:spLocks noGrp="1"/>
          </p:cNvSpPr>
          <p:nvPr>
            <p:ph idx="1"/>
          </p:nvPr>
        </p:nvSpPr>
        <p:spPr>
          <a:xfrm>
            <a:off x="5083895" y="388474"/>
            <a:ext cx="7269157" cy="8327137"/>
          </a:xfrm>
        </p:spPr>
        <p:txBody>
          <a:bodyPr/>
          <a:lstStyle>
            <a:lvl1pPr>
              <a:defRPr sz="4600"/>
            </a:lvl1pPr>
            <a:lvl2pPr>
              <a:defRPr sz="4000"/>
            </a:lvl2pPr>
            <a:lvl3pPr>
              <a:defRPr sz="3400"/>
            </a:lvl3pPr>
            <a:lvl4pPr>
              <a:defRPr sz="2800"/>
            </a:lvl4pPr>
            <a:lvl5pPr>
              <a:defRPr sz="2800"/>
            </a:lvl5pPr>
            <a:lvl6pPr>
              <a:defRPr sz="2800"/>
            </a:lvl6pPr>
            <a:lvl7pPr>
              <a:defRPr sz="2800"/>
            </a:lvl7pPr>
            <a:lvl8pPr>
              <a:defRPr sz="2800"/>
            </a:lvl8pPr>
            <a:lvl9pPr>
              <a:defRPr sz="2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650170" y="2041696"/>
            <a:ext cx="4277967" cy="6673906"/>
          </a:xfrm>
        </p:spPr>
        <p:txBody>
          <a:bodyPr/>
          <a:lstStyle>
            <a:lvl1pPr marL="0" indent="0">
              <a:buNone/>
              <a:defRPr sz="2000"/>
            </a:lvl1pPr>
            <a:lvl2pPr marL="649798" indent="0">
              <a:buNone/>
              <a:defRPr sz="1700"/>
            </a:lvl2pPr>
            <a:lvl3pPr marL="1299590" indent="0">
              <a:buNone/>
              <a:defRPr sz="1400"/>
            </a:lvl3pPr>
            <a:lvl4pPr marL="1949387" indent="0">
              <a:buNone/>
              <a:defRPr sz="1300"/>
            </a:lvl4pPr>
            <a:lvl5pPr marL="2599182" indent="0">
              <a:buNone/>
              <a:defRPr sz="1300"/>
            </a:lvl5pPr>
            <a:lvl6pPr marL="3248977" indent="0">
              <a:buNone/>
              <a:defRPr sz="1300"/>
            </a:lvl6pPr>
            <a:lvl7pPr marL="3898773" indent="0">
              <a:buNone/>
              <a:defRPr sz="1300"/>
            </a:lvl7pPr>
            <a:lvl8pPr marL="4548567" indent="0">
              <a:buNone/>
              <a:defRPr sz="1300"/>
            </a:lvl8pPr>
            <a:lvl9pPr marL="5198363" indent="0">
              <a:buNone/>
              <a:defRPr sz="13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C73636E-DE36-4D67-8F34-E54863D97172}" type="datetimeFigureOut">
              <a:rPr lang="en-US"/>
              <a:pPr>
                <a:defRPr/>
              </a:pPr>
              <a:t>10/24/2011</a:t>
            </a:fld>
            <a:endParaRPr lang="en-AU"/>
          </a:p>
        </p:txBody>
      </p:sp>
      <p:sp>
        <p:nvSpPr>
          <p:cNvPr id="6" name="Footer Placeholder 4"/>
          <p:cNvSpPr>
            <a:spLocks noGrp="1"/>
          </p:cNvSpPr>
          <p:nvPr>
            <p:ph type="ftr" sz="quarter" idx="11"/>
          </p:nvPr>
        </p:nvSpPr>
        <p:spPr/>
        <p:txBody>
          <a:bodyPr/>
          <a:lstStyle>
            <a:lvl1pPr>
              <a:defRPr/>
            </a:lvl1pPr>
          </a:lstStyle>
          <a:p>
            <a:pPr>
              <a:defRPr/>
            </a:pPr>
            <a:endParaRPr lang="en-AU"/>
          </a:p>
        </p:txBody>
      </p:sp>
      <p:sp>
        <p:nvSpPr>
          <p:cNvPr id="7" name="Slide Number Placeholder 5"/>
          <p:cNvSpPr>
            <a:spLocks noGrp="1"/>
          </p:cNvSpPr>
          <p:nvPr>
            <p:ph type="sldNum" sz="quarter" idx="12"/>
          </p:nvPr>
        </p:nvSpPr>
        <p:spPr/>
        <p:txBody>
          <a:bodyPr/>
          <a:lstStyle>
            <a:lvl1pPr>
              <a:defRPr/>
            </a:lvl1pPr>
          </a:lstStyle>
          <a:p>
            <a:pPr>
              <a:defRPr/>
            </a:pPr>
            <a:fld id="{829EE224-0A46-4E0D-A719-F9B64577EE70}" type="slidenum">
              <a:rPr lang="en-AU"/>
              <a:pPr>
                <a:defRPr/>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8721" y="6829742"/>
            <a:ext cx="7801928" cy="806290"/>
          </a:xfrm>
        </p:spPr>
        <p:txBody>
          <a:bodyPr anchor="b"/>
          <a:lstStyle>
            <a:lvl1pPr algn="l">
              <a:defRPr sz="2800" b="1"/>
            </a:lvl1pPr>
          </a:lstStyle>
          <a:p>
            <a:r>
              <a:rPr lang="en-US" smtClean="0"/>
              <a:t>Click to edit Master title style</a:t>
            </a:r>
            <a:endParaRPr lang="en-AU"/>
          </a:p>
        </p:txBody>
      </p:sp>
      <p:sp>
        <p:nvSpPr>
          <p:cNvPr id="3" name="Picture Placeholder 2"/>
          <p:cNvSpPr>
            <a:spLocks noGrp="1"/>
          </p:cNvSpPr>
          <p:nvPr>
            <p:ph type="pic" idx="1"/>
          </p:nvPr>
        </p:nvSpPr>
        <p:spPr>
          <a:xfrm>
            <a:off x="2548721" y="871786"/>
            <a:ext cx="7801928" cy="5854065"/>
          </a:xfrm>
        </p:spPr>
        <p:txBody>
          <a:bodyPr rtlCol="0">
            <a:normAutofit/>
          </a:bodyPr>
          <a:lstStyle>
            <a:lvl1pPr marL="0" indent="0">
              <a:buNone/>
              <a:defRPr sz="4600"/>
            </a:lvl1pPr>
            <a:lvl2pPr marL="649798" indent="0">
              <a:buNone/>
              <a:defRPr sz="4000"/>
            </a:lvl2pPr>
            <a:lvl3pPr marL="1299590" indent="0">
              <a:buNone/>
              <a:defRPr sz="3400"/>
            </a:lvl3pPr>
            <a:lvl4pPr marL="1949387" indent="0">
              <a:buNone/>
              <a:defRPr sz="2800"/>
            </a:lvl4pPr>
            <a:lvl5pPr marL="2599182" indent="0">
              <a:buNone/>
              <a:defRPr sz="2800"/>
            </a:lvl5pPr>
            <a:lvl6pPr marL="3248977" indent="0">
              <a:buNone/>
              <a:defRPr sz="2800"/>
            </a:lvl6pPr>
            <a:lvl7pPr marL="3898773" indent="0">
              <a:buNone/>
              <a:defRPr sz="2800"/>
            </a:lvl7pPr>
            <a:lvl8pPr marL="4548567" indent="0">
              <a:buNone/>
              <a:defRPr sz="2800"/>
            </a:lvl8pPr>
            <a:lvl9pPr marL="5198363" indent="0">
              <a:buNone/>
              <a:defRPr sz="2800"/>
            </a:lvl9pPr>
          </a:lstStyle>
          <a:p>
            <a:pPr lvl="0"/>
            <a:endParaRPr lang="en-AU" noProof="0" smtClean="0"/>
          </a:p>
        </p:txBody>
      </p:sp>
      <p:sp>
        <p:nvSpPr>
          <p:cNvPr id="4" name="Text Placeholder 3"/>
          <p:cNvSpPr>
            <a:spLocks noGrp="1"/>
          </p:cNvSpPr>
          <p:nvPr>
            <p:ph type="body" sz="half" idx="2"/>
          </p:nvPr>
        </p:nvSpPr>
        <p:spPr>
          <a:xfrm>
            <a:off x="2548721" y="7636032"/>
            <a:ext cx="7801928" cy="1145065"/>
          </a:xfrm>
        </p:spPr>
        <p:txBody>
          <a:bodyPr/>
          <a:lstStyle>
            <a:lvl1pPr marL="0" indent="0">
              <a:buNone/>
              <a:defRPr sz="2000"/>
            </a:lvl1pPr>
            <a:lvl2pPr marL="649798" indent="0">
              <a:buNone/>
              <a:defRPr sz="1700"/>
            </a:lvl2pPr>
            <a:lvl3pPr marL="1299590" indent="0">
              <a:buNone/>
              <a:defRPr sz="1400"/>
            </a:lvl3pPr>
            <a:lvl4pPr marL="1949387" indent="0">
              <a:buNone/>
              <a:defRPr sz="1300"/>
            </a:lvl4pPr>
            <a:lvl5pPr marL="2599182" indent="0">
              <a:buNone/>
              <a:defRPr sz="1300"/>
            </a:lvl5pPr>
            <a:lvl6pPr marL="3248977" indent="0">
              <a:buNone/>
              <a:defRPr sz="1300"/>
            </a:lvl6pPr>
            <a:lvl7pPr marL="3898773" indent="0">
              <a:buNone/>
              <a:defRPr sz="1300"/>
            </a:lvl7pPr>
            <a:lvl8pPr marL="4548567" indent="0">
              <a:buNone/>
              <a:defRPr sz="1300"/>
            </a:lvl8pPr>
            <a:lvl9pPr marL="5198363" indent="0">
              <a:buNone/>
              <a:defRPr sz="13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5E31D83-D732-4C2F-B24E-C03C889B3F04}" type="datetimeFigureOut">
              <a:rPr lang="en-US"/>
              <a:pPr>
                <a:defRPr/>
              </a:pPr>
              <a:t>10/24/2011</a:t>
            </a:fld>
            <a:endParaRPr lang="en-AU"/>
          </a:p>
        </p:txBody>
      </p:sp>
      <p:sp>
        <p:nvSpPr>
          <p:cNvPr id="6" name="Footer Placeholder 4"/>
          <p:cNvSpPr>
            <a:spLocks noGrp="1"/>
          </p:cNvSpPr>
          <p:nvPr>
            <p:ph type="ftr" sz="quarter" idx="11"/>
          </p:nvPr>
        </p:nvSpPr>
        <p:spPr/>
        <p:txBody>
          <a:bodyPr/>
          <a:lstStyle>
            <a:lvl1pPr>
              <a:defRPr/>
            </a:lvl1pPr>
          </a:lstStyle>
          <a:p>
            <a:pPr>
              <a:defRPr/>
            </a:pPr>
            <a:endParaRPr lang="en-AU"/>
          </a:p>
        </p:txBody>
      </p:sp>
      <p:sp>
        <p:nvSpPr>
          <p:cNvPr id="7" name="Slide Number Placeholder 5"/>
          <p:cNvSpPr>
            <a:spLocks noGrp="1"/>
          </p:cNvSpPr>
          <p:nvPr>
            <p:ph type="sldNum" sz="quarter" idx="12"/>
          </p:nvPr>
        </p:nvSpPr>
        <p:spPr/>
        <p:txBody>
          <a:bodyPr/>
          <a:lstStyle>
            <a:lvl1pPr>
              <a:defRPr/>
            </a:lvl1pPr>
          </a:lstStyle>
          <a:p>
            <a:pPr>
              <a:defRPr/>
            </a:pPr>
            <a:fld id="{805AC5D3-FDE4-4D56-AC62-8D6A7532663F}" type="slidenum">
              <a:rPr lang="en-AU"/>
              <a:pPr>
                <a:defRPr/>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50875" y="390525"/>
            <a:ext cx="11701463" cy="1625600"/>
          </a:xfrm>
          <a:prstGeom prst="rect">
            <a:avLst/>
          </a:prstGeom>
          <a:noFill/>
          <a:ln w="9525">
            <a:noFill/>
            <a:miter lim="800000"/>
            <a:headEnd/>
            <a:tailEnd/>
          </a:ln>
        </p:spPr>
        <p:txBody>
          <a:bodyPr vert="horz" wrap="square" lIns="129958" tIns="64978" rIns="129958" bIns="64978" numCol="1" anchor="ctr" anchorCtr="0" compatLnSpc="1">
            <a:prstTxWarp prst="textNoShape">
              <a:avLst/>
            </a:prstTxWarp>
          </a:bodyPr>
          <a:lstStyle/>
          <a:p>
            <a:pPr lvl="0"/>
            <a:r>
              <a:rPr lang="en-US" smtClean="0"/>
              <a:t>Click to edit Master title style</a:t>
            </a:r>
            <a:endParaRPr lang="en-AU" smtClean="0"/>
          </a:p>
        </p:txBody>
      </p:sp>
      <p:sp>
        <p:nvSpPr>
          <p:cNvPr id="1027" name="Text Placeholder 2"/>
          <p:cNvSpPr>
            <a:spLocks noGrp="1"/>
          </p:cNvSpPr>
          <p:nvPr>
            <p:ph type="body" idx="1"/>
          </p:nvPr>
        </p:nvSpPr>
        <p:spPr bwMode="auto">
          <a:xfrm>
            <a:off x="650875" y="2276475"/>
            <a:ext cx="11701463" cy="6438900"/>
          </a:xfrm>
          <a:prstGeom prst="rect">
            <a:avLst/>
          </a:prstGeom>
          <a:noFill/>
          <a:ln w="9525">
            <a:noFill/>
            <a:miter lim="800000"/>
            <a:headEnd/>
            <a:tailEnd/>
          </a:ln>
        </p:spPr>
        <p:txBody>
          <a:bodyPr vert="horz" wrap="square" lIns="129958" tIns="64978" rIns="129958" bIns="6497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4" name="Date Placeholder 3"/>
          <p:cNvSpPr>
            <a:spLocks noGrp="1"/>
          </p:cNvSpPr>
          <p:nvPr>
            <p:ph type="dt" sz="half" idx="2"/>
          </p:nvPr>
        </p:nvSpPr>
        <p:spPr>
          <a:xfrm>
            <a:off x="650875" y="9042400"/>
            <a:ext cx="3033713" cy="520700"/>
          </a:xfrm>
          <a:prstGeom prst="rect">
            <a:avLst/>
          </a:prstGeom>
        </p:spPr>
        <p:txBody>
          <a:bodyPr vert="horz" lIns="129958" tIns="64978" rIns="129958" bIns="64978" rtlCol="0" anchor="ctr"/>
          <a:lstStyle>
            <a:lvl1pPr algn="l">
              <a:defRPr sz="1700">
                <a:solidFill>
                  <a:schemeClr val="tx1">
                    <a:tint val="75000"/>
                  </a:schemeClr>
                </a:solidFill>
                <a:ea typeface="ＭＳ Ｐゴシック" pitchFamily="-106" charset="-128"/>
              </a:defRPr>
            </a:lvl1pPr>
          </a:lstStyle>
          <a:p>
            <a:pPr>
              <a:defRPr/>
            </a:pPr>
            <a:fld id="{D864B572-00DC-4025-8A36-47B6FE0753C6}" type="datetimeFigureOut">
              <a:rPr lang="en-US"/>
              <a:pPr>
                <a:defRPr/>
              </a:pPr>
              <a:t>10/24/2011</a:t>
            </a:fld>
            <a:endParaRPr lang="en-AU"/>
          </a:p>
        </p:txBody>
      </p:sp>
      <p:sp>
        <p:nvSpPr>
          <p:cNvPr id="5" name="Footer Placeholder 4"/>
          <p:cNvSpPr>
            <a:spLocks noGrp="1"/>
          </p:cNvSpPr>
          <p:nvPr>
            <p:ph type="ftr" sz="quarter" idx="3"/>
          </p:nvPr>
        </p:nvSpPr>
        <p:spPr>
          <a:xfrm>
            <a:off x="4443413" y="9042400"/>
            <a:ext cx="4116387" cy="520700"/>
          </a:xfrm>
          <a:prstGeom prst="rect">
            <a:avLst/>
          </a:prstGeom>
        </p:spPr>
        <p:txBody>
          <a:bodyPr vert="horz" lIns="129958" tIns="64978" rIns="129958" bIns="64978" rtlCol="0" anchor="ctr"/>
          <a:lstStyle>
            <a:lvl1pPr algn="ctr">
              <a:defRPr sz="1700">
                <a:solidFill>
                  <a:schemeClr val="tx1">
                    <a:tint val="75000"/>
                  </a:schemeClr>
                </a:solidFill>
                <a:ea typeface="ＭＳ Ｐゴシック" pitchFamily="-106" charset="-128"/>
              </a:defRPr>
            </a:lvl1pPr>
          </a:lstStyle>
          <a:p>
            <a:pPr>
              <a:defRPr/>
            </a:pPr>
            <a:endParaRPr lang="en-AU"/>
          </a:p>
        </p:txBody>
      </p:sp>
      <p:sp>
        <p:nvSpPr>
          <p:cNvPr id="6" name="Slide Number Placeholder 5"/>
          <p:cNvSpPr>
            <a:spLocks noGrp="1"/>
          </p:cNvSpPr>
          <p:nvPr>
            <p:ph type="sldNum" sz="quarter" idx="4"/>
          </p:nvPr>
        </p:nvSpPr>
        <p:spPr>
          <a:xfrm>
            <a:off x="9318625" y="9042400"/>
            <a:ext cx="3033713" cy="520700"/>
          </a:xfrm>
          <a:prstGeom prst="rect">
            <a:avLst/>
          </a:prstGeom>
        </p:spPr>
        <p:txBody>
          <a:bodyPr vert="horz" lIns="129958" tIns="64978" rIns="129958" bIns="64978" rtlCol="0" anchor="ctr"/>
          <a:lstStyle>
            <a:lvl1pPr algn="r">
              <a:defRPr sz="1700">
                <a:solidFill>
                  <a:schemeClr val="tx1">
                    <a:tint val="75000"/>
                  </a:schemeClr>
                </a:solidFill>
                <a:ea typeface="ＭＳ Ｐゴシック" pitchFamily="-106" charset="-128"/>
              </a:defRPr>
            </a:lvl1pPr>
          </a:lstStyle>
          <a:p>
            <a:pPr>
              <a:defRPr/>
            </a:pPr>
            <a:fld id="{27E5A1D4-4EB0-4A1B-AA30-AE0DC6D5B74E}" type="slidenum">
              <a:rPr lang="en-AU"/>
              <a:pPr>
                <a:defRPr/>
              </a:pPr>
              <a:t>‹#›</a:t>
            </a:fld>
            <a:endParaRPr lang="en-AU"/>
          </a:p>
        </p:txBody>
      </p:sp>
      <p:pic>
        <p:nvPicPr>
          <p:cNvPr id="1031" name="Picture 55" descr="ECEO_Pos_MonoTest2"/>
          <p:cNvPicPr>
            <a:picLocks noChangeAspect="1" noChangeArrowheads="1"/>
          </p:cNvPicPr>
          <p:nvPr userDrawn="1"/>
        </p:nvPicPr>
        <p:blipFill>
          <a:blip r:embed="rId15"/>
          <a:srcRect/>
          <a:stretch>
            <a:fillRect/>
          </a:stretch>
        </p:blipFill>
        <p:spPr bwMode="auto">
          <a:xfrm rot="-419249">
            <a:off x="10896600" y="7620000"/>
            <a:ext cx="1397000" cy="1397000"/>
          </a:xfrm>
          <a:prstGeom prst="rect">
            <a:avLst/>
          </a:prstGeom>
          <a:solidFill>
            <a:srgbClr val="FF0080"/>
          </a:solidFill>
          <a:ln w="9525">
            <a:noFill/>
            <a:miter lim="800000"/>
            <a:headEnd/>
            <a:tailEnd/>
          </a:ln>
        </p:spPr>
      </p:pic>
      <p:pic>
        <p:nvPicPr>
          <p:cNvPr id="1032" name="Picture 13"/>
          <p:cNvPicPr>
            <a:picLocks noChangeAspect="1" noChangeArrowheads="1"/>
          </p:cNvPicPr>
          <p:nvPr userDrawn="1"/>
        </p:nvPicPr>
        <p:blipFill>
          <a:blip r:embed="rId16"/>
          <a:srcRect/>
          <a:stretch>
            <a:fillRect/>
          </a:stretch>
        </p:blipFill>
        <p:spPr bwMode="auto">
          <a:xfrm>
            <a:off x="1128713" y="8915400"/>
            <a:ext cx="2833687" cy="515938"/>
          </a:xfrm>
          <a:prstGeom prst="rect">
            <a:avLst/>
          </a:prstGeom>
          <a:noFill/>
          <a:ln w="12700">
            <a:noFill/>
            <a:miter lim="800000"/>
            <a:headEnd/>
            <a:tailEnd/>
          </a:ln>
        </p:spPr>
      </p:pic>
    </p:spTree>
  </p:cSld>
  <p:clrMap bg1="lt1" tx1="dk1" bg2="lt2" tx2="dk2" accent1="accent1" accent2="accent2" accent3="accent3" accent4="accent4" accent5="accent5" accent6="accent6" hlink="hlink" folHlink="folHlink"/>
  <p:sldLayoutIdLst>
    <p:sldLayoutId id="2147484600" r:id="rId1"/>
    <p:sldLayoutId id="2147484601" r:id="rId2"/>
    <p:sldLayoutId id="2147484602" r:id="rId3"/>
    <p:sldLayoutId id="2147484603" r:id="rId4"/>
    <p:sldLayoutId id="2147484604" r:id="rId5"/>
    <p:sldLayoutId id="2147484605" r:id="rId6"/>
    <p:sldLayoutId id="2147484606" r:id="rId7"/>
    <p:sldLayoutId id="2147484607" r:id="rId8"/>
    <p:sldLayoutId id="2147484608" r:id="rId9"/>
    <p:sldLayoutId id="2147484609" r:id="rId10"/>
    <p:sldLayoutId id="2147484610" r:id="rId11"/>
    <p:sldLayoutId id="2147484611" r:id="rId12"/>
    <p:sldLayoutId id="2147484612" r:id="rId13"/>
  </p:sldLayoutIdLst>
  <p:txStyles>
    <p:titleStyle>
      <a:lvl1pPr algn="ctr" defTabSz="1296988" rtl="0" eaLnBrk="0" fontAlgn="base" hangingPunct="0">
        <a:spcBef>
          <a:spcPct val="0"/>
        </a:spcBef>
        <a:spcAft>
          <a:spcPct val="0"/>
        </a:spcAft>
        <a:defRPr sz="6300" kern="1200">
          <a:solidFill>
            <a:schemeClr val="tx1"/>
          </a:solidFill>
          <a:latin typeface="+mj-lt"/>
          <a:ea typeface="+mj-ea"/>
          <a:cs typeface="+mj-cs"/>
        </a:defRPr>
      </a:lvl1pPr>
      <a:lvl2pPr algn="ctr" defTabSz="1296988" rtl="0" eaLnBrk="0" fontAlgn="base" hangingPunct="0">
        <a:spcBef>
          <a:spcPct val="0"/>
        </a:spcBef>
        <a:spcAft>
          <a:spcPct val="0"/>
        </a:spcAft>
        <a:defRPr sz="6300">
          <a:solidFill>
            <a:schemeClr val="tx1"/>
          </a:solidFill>
          <a:latin typeface="Calibri" pitchFamily="34" charset="0"/>
        </a:defRPr>
      </a:lvl2pPr>
      <a:lvl3pPr algn="ctr" defTabSz="1296988" rtl="0" eaLnBrk="0" fontAlgn="base" hangingPunct="0">
        <a:spcBef>
          <a:spcPct val="0"/>
        </a:spcBef>
        <a:spcAft>
          <a:spcPct val="0"/>
        </a:spcAft>
        <a:defRPr sz="6300">
          <a:solidFill>
            <a:schemeClr val="tx1"/>
          </a:solidFill>
          <a:latin typeface="Calibri" pitchFamily="34" charset="0"/>
        </a:defRPr>
      </a:lvl3pPr>
      <a:lvl4pPr algn="ctr" defTabSz="1296988" rtl="0" eaLnBrk="0" fontAlgn="base" hangingPunct="0">
        <a:spcBef>
          <a:spcPct val="0"/>
        </a:spcBef>
        <a:spcAft>
          <a:spcPct val="0"/>
        </a:spcAft>
        <a:defRPr sz="6300">
          <a:solidFill>
            <a:schemeClr val="tx1"/>
          </a:solidFill>
          <a:latin typeface="Calibri" pitchFamily="34" charset="0"/>
        </a:defRPr>
      </a:lvl4pPr>
      <a:lvl5pPr algn="ctr" defTabSz="1296988" rtl="0" eaLnBrk="0" fontAlgn="base" hangingPunct="0">
        <a:spcBef>
          <a:spcPct val="0"/>
        </a:spcBef>
        <a:spcAft>
          <a:spcPct val="0"/>
        </a:spcAft>
        <a:defRPr sz="6300">
          <a:solidFill>
            <a:schemeClr val="tx1"/>
          </a:solidFill>
          <a:latin typeface="Calibri" pitchFamily="34" charset="0"/>
        </a:defRPr>
      </a:lvl5pPr>
      <a:lvl6pPr marL="457031" algn="ctr" defTabSz="1298096" rtl="0" fontAlgn="base">
        <a:spcBef>
          <a:spcPct val="0"/>
        </a:spcBef>
        <a:spcAft>
          <a:spcPct val="0"/>
        </a:spcAft>
        <a:defRPr sz="6300">
          <a:solidFill>
            <a:schemeClr val="tx1"/>
          </a:solidFill>
          <a:latin typeface="Calibri" pitchFamily="34" charset="0"/>
        </a:defRPr>
      </a:lvl6pPr>
      <a:lvl7pPr marL="914062" algn="ctr" defTabSz="1298096" rtl="0" fontAlgn="base">
        <a:spcBef>
          <a:spcPct val="0"/>
        </a:spcBef>
        <a:spcAft>
          <a:spcPct val="0"/>
        </a:spcAft>
        <a:defRPr sz="6300">
          <a:solidFill>
            <a:schemeClr val="tx1"/>
          </a:solidFill>
          <a:latin typeface="Calibri" pitchFamily="34" charset="0"/>
        </a:defRPr>
      </a:lvl7pPr>
      <a:lvl8pPr marL="1371093" algn="ctr" defTabSz="1298096" rtl="0" fontAlgn="base">
        <a:spcBef>
          <a:spcPct val="0"/>
        </a:spcBef>
        <a:spcAft>
          <a:spcPct val="0"/>
        </a:spcAft>
        <a:defRPr sz="6300">
          <a:solidFill>
            <a:schemeClr val="tx1"/>
          </a:solidFill>
          <a:latin typeface="Calibri" pitchFamily="34" charset="0"/>
        </a:defRPr>
      </a:lvl8pPr>
      <a:lvl9pPr marL="1828125" algn="ctr" defTabSz="1298096" rtl="0" fontAlgn="base">
        <a:spcBef>
          <a:spcPct val="0"/>
        </a:spcBef>
        <a:spcAft>
          <a:spcPct val="0"/>
        </a:spcAft>
        <a:defRPr sz="6300">
          <a:solidFill>
            <a:schemeClr val="tx1"/>
          </a:solidFill>
          <a:latin typeface="Calibri" pitchFamily="34" charset="0"/>
        </a:defRPr>
      </a:lvl9pPr>
    </p:titleStyle>
    <p:bodyStyle>
      <a:lvl1pPr marL="485775" indent="-485775" algn="l" defTabSz="1296988" rtl="0" eaLnBrk="0" fontAlgn="base" hangingPunct="0">
        <a:spcBef>
          <a:spcPct val="20000"/>
        </a:spcBef>
        <a:spcAft>
          <a:spcPct val="0"/>
        </a:spcAft>
        <a:buFont typeface="Arial" charset="0"/>
        <a:buChar char="•"/>
        <a:defRPr sz="4600" kern="1200">
          <a:solidFill>
            <a:schemeClr val="tx1"/>
          </a:solidFill>
          <a:latin typeface="+mn-lt"/>
          <a:ea typeface="+mn-ea"/>
          <a:cs typeface="+mn-cs"/>
        </a:defRPr>
      </a:lvl1pPr>
      <a:lvl2pPr marL="1054100" indent="-403225" algn="l" defTabSz="1296988" rtl="0" eaLnBrk="0" fontAlgn="base" hangingPunct="0">
        <a:spcBef>
          <a:spcPct val="20000"/>
        </a:spcBef>
        <a:spcAft>
          <a:spcPct val="0"/>
        </a:spcAft>
        <a:buFont typeface="Arial" charset="0"/>
        <a:buChar char="–"/>
        <a:defRPr sz="4000" kern="1200">
          <a:solidFill>
            <a:schemeClr val="tx1"/>
          </a:solidFill>
          <a:latin typeface="+mn-lt"/>
          <a:ea typeface="+mn-ea"/>
          <a:cs typeface="+mn-cs"/>
        </a:defRPr>
      </a:lvl2pPr>
      <a:lvl3pPr marL="1622425" indent="-322263" algn="l" defTabSz="1296988" rtl="0" eaLnBrk="0" fontAlgn="base" hangingPunct="0">
        <a:spcBef>
          <a:spcPct val="20000"/>
        </a:spcBef>
        <a:spcAft>
          <a:spcPct val="0"/>
        </a:spcAft>
        <a:buFont typeface="Arial" charset="0"/>
        <a:buChar char="•"/>
        <a:defRPr sz="3400" kern="1200">
          <a:solidFill>
            <a:schemeClr val="tx1"/>
          </a:solidFill>
          <a:latin typeface="+mn-lt"/>
          <a:ea typeface="+mn-ea"/>
          <a:cs typeface="+mn-cs"/>
        </a:defRPr>
      </a:lvl3pPr>
      <a:lvl4pPr marL="2273300" indent="-322263" algn="l" defTabSz="1296988" rtl="0" eaLnBrk="0" fontAlgn="base" hangingPunct="0">
        <a:spcBef>
          <a:spcPct val="20000"/>
        </a:spcBef>
        <a:spcAft>
          <a:spcPct val="0"/>
        </a:spcAft>
        <a:buFont typeface="Arial" charset="0"/>
        <a:buChar char="–"/>
        <a:defRPr sz="2800" kern="1200">
          <a:solidFill>
            <a:schemeClr val="tx1"/>
          </a:solidFill>
          <a:latin typeface="+mn-lt"/>
          <a:ea typeface="+mn-ea"/>
          <a:cs typeface="+mn-cs"/>
        </a:defRPr>
      </a:lvl4pPr>
      <a:lvl5pPr marL="2922588" indent="-322263" algn="l" defTabSz="1296988" rtl="0" eaLnBrk="0" fontAlgn="base" hangingPunct="0">
        <a:spcBef>
          <a:spcPct val="20000"/>
        </a:spcBef>
        <a:spcAft>
          <a:spcPct val="0"/>
        </a:spcAft>
        <a:buFont typeface="Arial" charset="0"/>
        <a:buChar char="»"/>
        <a:defRPr sz="2800" kern="1200">
          <a:solidFill>
            <a:schemeClr val="tx1"/>
          </a:solidFill>
          <a:latin typeface="+mn-lt"/>
          <a:ea typeface="+mn-ea"/>
          <a:cs typeface="+mn-cs"/>
        </a:defRPr>
      </a:lvl5pPr>
      <a:lvl6pPr marL="3573872" indent="-324899" algn="l" defTabSz="1299590"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223671" indent="-324899" algn="l" defTabSz="1299590"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73465" indent="-324899" algn="l" defTabSz="1299590"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523262" indent="-324899" algn="l" defTabSz="1299590" rtl="0" eaLnBrk="1" latinLnBrk="0" hangingPunct="1">
        <a:spcBef>
          <a:spcPct val="20000"/>
        </a:spcBef>
        <a:buFont typeface="Arial" pitchFamily="34" charset="0"/>
        <a:buChar char="•"/>
        <a:defRPr sz="2800" kern="1200">
          <a:solidFill>
            <a:schemeClr val="tx1"/>
          </a:solidFill>
          <a:latin typeface="+mn-lt"/>
          <a:ea typeface="+mn-ea"/>
          <a:cs typeface="+mn-cs"/>
        </a:defRPr>
      </a:lvl9pPr>
    </p:bodyStyle>
    <p:otherStyle>
      <a:defPPr>
        <a:defRPr lang="en-US"/>
      </a:defPPr>
      <a:lvl1pPr marL="0" algn="l" defTabSz="1299590" rtl="0" eaLnBrk="1" latinLnBrk="0" hangingPunct="1">
        <a:defRPr sz="2600" kern="1200">
          <a:solidFill>
            <a:schemeClr val="tx1"/>
          </a:solidFill>
          <a:latin typeface="+mn-lt"/>
          <a:ea typeface="+mn-ea"/>
          <a:cs typeface="+mn-cs"/>
        </a:defRPr>
      </a:lvl1pPr>
      <a:lvl2pPr marL="649798" algn="l" defTabSz="1299590" rtl="0" eaLnBrk="1" latinLnBrk="0" hangingPunct="1">
        <a:defRPr sz="2600" kern="1200">
          <a:solidFill>
            <a:schemeClr val="tx1"/>
          </a:solidFill>
          <a:latin typeface="+mn-lt"/>
          <a:ea typeface="+mn-ea"/>
          <a:cs typeface="+mn-cs"/>
        </a:defRPr>
      </a:lvl2pPr>
      <a:lvl3pPr marL="1299590" algn="l" defTabSz="1299590" rtl="0" eaLnBrk="1" latinLnBrk="0" hangingPunct="1">
        <a:defRPr sz="2600" kern="1200">
          <a:solidFill>
            <a:schemeClr val="tx1"/>
          </a:solidFill>
          <a:latin typeface="+mn-lt"/>
          <a:ea typeface="+mn-ea"/>
          <a:cs typeface="+mn-cs"/>
        </a:defRPr>
      </a:lvl3pPr>
      <a:lvl4pPr marL="1949387" algn="l" defTabSz="1299590" rtl="0" eaLnBrk="1" latinLnBrk="0" hangingPunct="1">
        <a:defRPr sz="2600" kern="1200">
          <a:solidFill>
            <a:schemeClr val="tx1"/>
          </a:solidFill>
          <a:latin typeface="+mn-lt"/>
          <a:ea typeface="+mn-ea"/>
          <a:cs typeface="+mn-cs"/>
        </a:defRPr>
      </a:lvl4pPr>
      <a:lvl5pPr marL="2599182" algn="l" defTabSz="1299590" rtl="0" eaLnBrk="1" latinLnBrk="0" hangingPunct="1">
        <a:defRPr sz="2600" kern="1200">
          <a:solidFill>
            <a:schemeClr val="tx1"/>
          </a:solidFill>
          <a:latin typeface="+mn-lt"/>
          <a:ea typeface="+mn-ea"/>
          <a:cs typeface="+mn-cs"/>
        </a:defRPr>
      </a:lvl5pPr>
      <a:lvl6pPr marL="3248977" algn="l" defTabSz="1299590" rtl="0" eaLnBrk="1" latinLnBrk="0" hangingPunct="1">
        <a:defRPr sz="2600" kern="1200">
          <a:solidFill>
            <a:schemeClr val="tx1"/>
          </a:solidFill>
          <a:latin typeface="+mn-lt"/>
          <a:ea typeface="+mn-ea"/>
          <a:cs typeface="+mn-cs"/>
        </a:defRPr>
      </a:lvl6pPr>
      <a:lvl7pPr marL="3898773" algn="l" defTabSz="1299590" rtl="0" eaLnBrk="1" latinLnBrk="0" hangingPunct="1">
        <a:defRPr sz="2600" kern="1200">
          <a:solidFill>
            <a:schemeClr val="tx1"/>
          </a:solidFill>
          <a:latin typeface="+mn-lt"/>
          <a:ea typeface="+mn-ea"/>
          <a:cs typeface="+mn-cs"/>
        </a:defRPr>
      </a:lvl7pPr>
      <a:lvl8pPr marL="4548567" algn="l" defTabSz="1299590" rtl="0" eaLnBrk="1" latinLnBrk="0" hangingPunct="1">
        <a:defRPr sz="2600" kern="1200">
          <a:solidFill>
            <a:schemeClr val="tx1"/>
          </a:solidFill>
          <a:latin typeface="+mn-lt"/>
          <a:ea typeface="+mn-ea"/>
          <a:cs typeface="+mn-cs"/>
        </a:defRPr>
      </a:lvl8pPr>
      <a:lvl9pPr marL="5198363" algn="l" defTabSz="1299590" rtl="0" eaLnBrk="1" latinLnBrk="0" hangingPunct="1">
        <a:defRPr sz="2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6.xml"/><Relationship Id="rId5" Type="http://schemas.openxmlformats.org/officeDocument/2006/relationships/image" Target="../media/image16.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6.xml"/><Relationship Id="rId5" Type="http://schemas.openxmlformats.org/officeDocument/2006/relationships/image" Target="../media/image18.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6.xml"/><Relationship Id="rId5" Type="http://schemas.openxmlformats.org/officeDocument/2006/relationships/image" Target="../media/image20.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hyperlink" Target="TERM%204%202011%206%20-%2018%20month%20strategy.doc"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ultranet%20plan.docx"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4.w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sreams.com.au/"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7.xml"/><Relationship Id="rId5" Type="http://schemas.openxmlformats.org/officeDocument/2006/relationships/image" Target="../media/image39.png"/><Relationship Id="rId4" Type="http://schemas.openxmlformats.org/officeDocument/2006/relationships/image" Target="../media/image38.png"/></Relationships>
</file>

<file path=ppt/slides/_rels/slide42.xml.rels><?xml version="1.0" encoding="UTF-8" standalone="yes"?>
<Relationships xmlns="http://schemas.openxmlformats.org/package/2006/relationships"><Relationship Id="rId2" Type="http://schemas.openxmlformats.org/officeDocument/2006/relationships/image" Target="../media/image40.w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txBox="1">
            <a:spLocks/>
          </p:cNvSpPr>
          <p:nvPr/>
        </p:nvSpPr>
        <p:spPr bwMode="auto">
          <a:xfrm>
            <a:off x="1138238" y="381000"/>
            <a:ext cx="11053762" cy="4116388"/>
          </a:xfrm>
          <a:prstGeom prst="rect">
            <a:avLst/>
          </a:prstGeom>
          <a:solidFill>
            <a:srgbClr val="5EE89C"/>
          </a:solidFill>
          <a:ln w="9525">
            <a:noFill/>
            <a:miter lim="800000"/>
            <a:headEnd/>
            <a:tailEnd/>
          </a:ln>
        </p:spPr>
        <p:txBody>
          <a:bodyPr lIns="129910" tIns="64956" rIns="129910" bIns="64956"/>
          <a:lstStyle/>
          <a:p>
            <a:pPr defTabSz="1296988" eaLnBrk="0" hangingPunct="0"/>
            <a:r>
              <a:rPr lang="en-AU" sz="6500" b="1" dirty="0">
                <a:solidFill>
                  <a:schemeClr val="bg1"/>
                </a:solidFill>
              </a:rPr>
              <a:t>Supporting  Writers</a:t>
            </a:r>
            <a:br>
              <a:rPr lang="en-AU" sz="6500" b="1" dirty="0">
                <a:solidFill>
                  <a:schemeClr val="bg1"/>
                </a:solidFill>
              </a:rPr>
            </a:br>
            <a:r>
              <a:rPr lang="en-AU" sz="6500" b="1" dirty="0">
                <a:solidFill>
                  <a:schemeClr val="bg1"/>
                </a:solidFill>
              </a:rPr>
              <a:t>P-12</a:t>
            </a:r>
            <a:br>
              <a:rPr lang="en-AU" sz="6500" b="1" dirty="0">
                <a:solidFill>
                  <a:schemeClr val="bg1"/>
                </a:solidFill>
              </a:rPr>
            </a:br>
            <a:r>
              <a:rPr lang="en-AU" sz="2100" b="1" dirty="0">
                <a:solidFill>
                  <a:schemeClr val="bg1"/>
                </a:solidFill>
              </a:rPr>
              <a:t>Loddon </a:t>
            </a:r>
            <a:r>
              <a:rPr lang="en-AU" sz="2100" b="1" dirty="0" err="1">
                <a:solidFill>
                  <a:schemeClr val="bg1"/>
                </a:solidFill>
              </a:rPr>
              <a:t>Mallee</a:t>
            </a:r>
            <a:r>
              <a:rPr lang="en-AU" sz="2100" b="1" dirty="0">
                <a:solidFill>
                  <a:schemeClr val="bg1"/>
                </a:solidFill>
              </a:rPr>
              <a:t> </a:t>
            </a:r>
            <a:r>
              <a:rPr lang="en-AU" sz="2100" b="1" dirty="0" smtClean="0">
                <a:solidFill>
                  <a:schemeClr val="bg1"/>
                </a:solidFill>
              </a:rPr>
              <a:t>Region</a:t>
            </a:r>
          </a:p>
          <a:p>
            <a:pPr defTabSz="1296988" eaLnBrk="0" hangingPunct="0"/>
            <a:endParaRPr lang="en-AU" sz="2100" b="1" dirty="0" smtClean="0">
              <a:solidFill>
                <a:schemeClr val="bg1"/>
              </a:solidFill>
            </a:endParaRPr>
          </a:p>
          <a:p>
            <a:pPr defTabSz="1296988" eaLnBrk="0" hangingPunct="0"/>
            <a:endParaRPr lang="en-AU" sz="2100" b="1" dirty="0" smtClean="0">
              <a:solidFill>
                <a:schemeClr val="bg1"/>
              </a:solidFill>
            </a:endParaRPr>
          </a:p>
          <a:p>
            <a:pPr defTabSz="1296988" eaLnBrk="0" hangingPunct="0"/>
            <a:r>
              <a:rPr lang="en-AU" sz="2100" b="1" dirty="0" smtClean="0">
                <a:solidFill>
                  <a:schemeClr val="bg1"/>
                </a:solidFill>
              </a:rPr>
              <a:t>Macedon Ranges Literacy  Coordinators </a:t>
            </a:r>
          </a:p>
          <a:p>
            <a:pPr defTabSz="1296988" eaLnBrk="0" hangingPunct="0"/>
            <a:r>
              <a:rPr lang="en-AU" sz="2100" b="1" dirty="0" smtClean="0">
                <a:solidFill>
                  <a:schemeClr val="bg1"/>
                </a:solidFill>
              </a:rPr>
              <a:t>Wednesday October 19</a:t>
            </a:r>
            <a:r>
              <a:rPr lang="en-AU" sz="2100" b="1" baseline="30000" dirty="0" smtClean="0">
                <a:solidFill>
                  <a:schemeClr val="bg1"/>
                </a:solidFill>
              </a:rPr>
              <a:t>th</a:t>
            </a:r>
            <a:r>
              <a:rPr lang="en-AU" sz="2100" b="1" dirty="0" smtClean="0">
                <a:solidFill>
                  <a:schemeClr val="bg1"/>
                </a:solidFill>
              </a:rPr>
              <a:t> 2011</a:t>
            </a:r>
            <a:endParaRPr lang="en-US" sz="6500" b="1"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pic>
        <p:nvPicPr>
          <p:cNvPr id="9218" name="Picture 2" descr="C:\Users\00888204\AppData\Local\Temp\msohtmlclip1\01\clip_image001.png"/>
          <p:cNvPicPr>
            <a:picLocks noChangeAspect="1" noChangeArrowheads="1"/>
          </p:cNvPicPr>
          <p:nvPr/>
        </p:nvPicPr>
        <p:blipFill>
          <a:blip r:embed="rId3"/>
          <a:srcRect/>
          <a:stretch>
            <a:fillRect/>
          </a:stretch>
        </p:blipFill>
        <p:spPr bwMode="auto">
          <a:xfrm>
            <a:off x="0" y="0"/>
            <a:ext cx="12550278" cy="8928992"/>
          </a:xfrm>
          <a:prstGeom prst="rect">
            <a:avLst/>
          </a:prstGeom>
          <a:noFill/>
        </p:spPr>
      </p:pic>
      <p:pic>
        <p:nvPicPr>
          <p:cNvPr id="5" name="Picture 3"/>
          <p:cNvPicPr>
            <a:picLocks noChangeAspect="1" noChangeArrowheads="1"/>
          </p:cNvPicPr>
          <p:nvPr/>
        </p:nvPicPr>
        <p:blipFill>
          <a:blip r:embed="rId4"/>
          <a:srcRect/>
          <a:stretch>
            <a:fillRect/>
          </a:stretch>
        </p:blipFill>
        <p:spPr bwMode="auto">
          <a:xfrm>
            <a:off x="452934" y="8334771"/>
            <a:ext cx="11881320" cy="819150"/>
          </a:xfrm>
          <a:prstGeom prst="rect">
            <a:avLst/>
          </a:prstGeom>
          <a:noFill/>
          <a:ln w="9525">
            <a:noFill/>
            <a:miter lim="800000"/>
            <a:headEnd/>
            <a:tailEnd/>
          </a:ln>
        </p:spPr>
      </p:pic>
      <p:pic>
        <p:nvPicPr>
          <p:cNvPr id="66562" name="Picture 2" descr="C:\Users\00888204\AppData\Local\Temp\msohtmlclip1\01\clip_image001.png"/>
          <p:cNvPicPr>
            <a:picLocks noChangeAspect="1" noChangeArrowheads="1"/>
          </p:cNvPicPr>
          <p:nvPr/>
        </p:nvPicPr>
        <p:blipFill>
          <a:blip r:embed="rId5"/>
          <a:srcRect/>
          <a:stretch>
            <a:fillRect/>
          </a:stretch>
        </p:blipFill>
        <p:spPr bwMode="auto">
          <a:xfrm>
            <a:off x="452934" y="917947"/>
            <a:ext cx="11881320" cy="6629124"/>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pic>
        <p:nvPicPr>
          <p:cNvPr id="8193" name="Picture 1"/>
          <p:cNvPicPr>
            <a:picLocks noChangeAspect="1" noChangeArrowheads="1"/>
          </p:cNvPicPr>
          <p:nvPr/>
        </p:nvPicPr>
        <p:blipFill>
          <a:blip r:embed="rId3"/>
          <a:srcRect/>
          <a:stretch>
            <a:fillRect/>
          </a:stretch>
        </p:blipFill>
        <p:spPr bwMode="auto">
          <a:xfrm>
            <a:off x="884982" y="425895"/>
            <a:ext cx="11337623" cy="8988995"/>
          </a:xfrm>
          <a:prstGeom prst="rect">
            <a:avLst/>
          </a:prstGeom>
          <a:noFill/>
          <a:ln w="9525">
            <a:noFill/>
            <a:miter lim="800000"/>
            <a:headEnd/>
            <a:tailEnd/>
          </a:ln>
        </p:spPr>
      </p:pic>
      <p:pic>
        <p:nvPicPr>
          <p:cNvPr id="4" name="Picture 3"/>
          <p:cNvPicPr>
            <a:picLocks noChangeAspect="1" noChangeArrowheads="1"/>
          </p:cNvPicPr>
          <p:nvPr/>
        </p:nvPicPr>
        <p:blipFill>
          <a:blip r:embed="rId4"/>
          <a:srcRect/>
          <a:stretch>
            <a:fillRect/>
          </a:stretch>
        </p:blipFill>
        <p:spPr bwMode="auto">
          <a:xfrm>
            <a:off x="956990" y="8550795"/>
            <a:ext cx="11593288" cy="819150"/>
          </a:xfrm>
          <a:prstGeom prst="rect">
            <a:avLst/>
          </a:prstGeom>
          <a:noFill/>
          <a:ln w="9525">
            <a:noFill/>
            <a:miter lim="800000"/>
            <a:headEnd/>
            <a:tailEnd/>
          </a:ln>
        </p:spPr>
      </p:pic>
      <p:pic>
        <p:nvPicPr>
          <p:cNvPr id="64514" name="Picture 2" descr="C:\Users\00888204\AppData\Local\Temp\msohtmlclip1\01\clip_image001.png"/>
          <p:cNvPicPr>
            <a:picLocks noChangeAspect="1" noChangeArrowheads="1"/>
          </p:cNvPicPr>
          <p:nvPr/>
        </p:nvPicPr>
        <p:blipFill>
          <a:blip r:embed="rId5"/>
          <a:srcRect/>
          <a:stretch>
            <a:fillRect/>
          </a:stretch>
        </p:blipFill>
        <p:spPr bwMode="auto">
          <a:xfrm>
            <a:off x="1317030" y="1782043"/>
            <a:ext cx="10688925" cy="5327129"/>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pic>
        <p:nvPicPr>
          <p:cNvPr id="7170" name="Picture 2" descr="C:\Users\00888204\AppData\Local\Temp\msohtmlclip1\01\clip_image001.png"/>
          <p:cNvPicPr>
            <a:picLocks noChangeAspect="1" noChangeArrowheads="1"/>
          </p:cNvPicPr>
          <p:nvPr/>
        </p:nvPicPr>
        <p:blipFill>
          <a:blip r:embed="rId3"/>
          <a:srcRect/>
          <a:stretch>
            <a:fillRect/>
          </a:stretch>
        </p:blipFill>
        <p:spPr bwMode="auto">
          <a:xfrm>
            <a:off x="0" y="-450205"/>
            <a:ext cx="13660755" cy="9191376"/>
          </a:xfrm>
          <a:prstGeom prst="rect">
            <a:avLst/>
          </a:prstGeom>
          <a:noFill/>
        </p:spPr>
      </p:pic>
      <p:pic>
        <p:nvPicPr>
          <p:cNvPr id="4" name="Picture 3"/>
          <p:cNvPicPr>
            <a:picLocks noChangeAspect="1" noChangeArrowheads="1"/>
          </p:cNvPicPr>
          <p:nvPr/>
        </p:nvPicPr>
        <p:blipFill>
          <a:blip r:embed="rId4"/>
          <a:srcRect/>
          <a:stretch>
            <a:fillRect/>
          </a:stretch>
        </p:blipFill>
        <p:spPr bwMode="auto">
          <a:xfrm>
            <a:off x="3621286" y="8478787"/>
            <a:ext cx="10009112" cy="819150"/>
          </a:xfrm>
          <a:prstGeom prst="rect">
            <a:avLst/>
          </a:prstGeom>
          <a:noFill/>
          <a:ln w="9525">
            <a:noFill/>
            <a:miter lim="800000"/>
            <a:headEnd/>
            <a:tailEnd/>
          </a:ln>
        </p:spPr>
      </p:pic>
      <p:pic>
        <p:nvPicPr>
          <p:cNvPr id="62466" name="Picture 2" descr="C:\Users\00888204\AppData\Local\Temp\msohtmlclip1\01\clip_image001.png"/>
          <p:cNvPicPr>
            <a:picLocks noChangeAspect="1" noChangeArrowheads="1"/>
          </p:cNvPicPr>
          <p:nvPr/>
        </p:nvPicPr>
        <p:blipFill>
          <a:blip r:embed="rId5"/>
          <a:srcRect/>
          <a:stretch>
            <a:fillRect/>
          </a:stretch>
        </p:blipFill>
        <p:spPr bwMode="auto">
          <a:xfrm>
            <a:off x="668957" y="1566019"/>
            <a:ext cx="12334255" cy="579453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Writing Marking Rubric</a:t>
            </a:r>
            <a:endParaRPr lang="en-AU" dirty="0"/>
          </a:p>
        </p:txBody>
      </p:sp>
      <p:pic>
        <p:nvPicPr>
          <p:cNvPr id="2050" name="Picture 2"/>
          <p:cNvPicPr>
            <a:picLocks noGrp="1" noChangeAspect="1" noChangeArrowheads="1"/>
          </p:cNvPicPr>
          <p:nvPr>
            <p:ph idx="1"/>
          </p:nvPr>
        </p:nvPicPr>
        <p:blipFill>
          <a:blip r:embed="rId3"/>
          <a:srcRect/>
          <a:stretch>
            <a:fillRect/>
          </a:stretch>
        </p:blipFill>
        <p:spPr bwMode="auto">
          <a:xfrm>
            <a:off x="668959" y="2070075"/>
            <a:ext cx="5040560" cy="5829300"/>
          </a:xfrm>
          <a:prstGeom prst="rect">
            <a:avLst/>
          </a:prstGeom>
          <a:noFill/>
          <a:ln w="9525">
            <a:noFill/>
            <a:miter lim="800000"/>
            <a:headEnd/>
            <a:tailEnd/>
          </a:ln>
        </p:spPr>
      </p:pic>
      <p:pic>
        <p:nvPicPr>
          <p:cNvPr id="2051" name="Picture 3"/>
          <p:cNvPicPr>
            <a:picLocks noChangeAspect="1" noChangeArrowheads="1"/>
          </p:cNvPicPr>
          <p:nvPr/>
        </p:nvPicPr>
        <p:blipFill>
          <a:blip r:embed="rId4"/>
          <a:srcRect/>
          <a:stretch>
            <a:fillRect/>
          </a:stretch>
        </p:blipFill>
        <p:spPr bwMode="auto">
          <a:xfrm>
            <a:off x="6069558" y="2142083"/>
            <a:ext cx="5976664" cy="5762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pic>
        <p:nvPicPr>
          <p:cNvPr id="3074" name="Picture 2"/>
          <p:cNvPicPr>
            <a:picLocks noGrp="1" noChangeAspect="1" noChangeArrowheads="1"/>
          </p:cNvPicPr>
          <p:nvPr>
            <p:ph idx="1"/>
          </p:nvPr>
        </p:nvPicPr>
        <p:blipFill>
          <a:blip r:embed="rId3"/>
          <a:srcRect/>
          <a:stretch>
            <a:fillRect/>
          </a:stretch>
        </p:blipFill>
        <p:spPr bwMode="auto">
          <a:xfrm>
            <a:off x="740966" y="485899"/>
            <a:ext cx="6624736" cy="9001000"/>
          </a:xfrm>
          <a:prstGeom prst="rect">
            <a:avLst/>
          </a:prstGeom>
          <a:noFill/>
          <a:ln w="9525">
            <a:noFill/>
            <a:miter lim="800000"/>
            <a:headEnd/>
            <a:tailEnd/>
          </a:ln>
        </p:spPr>
      </p:pic>
      <p:pic>
        <p:nvPicPr>
          <p:cNvPr id="3075" name="Picture 3"/>
          <p:cNvPicPr>
            <a:picLocks noChangeAspect="1" noChangeArrowheads="1"/>
          </p:cNvPicPr>
          <p:nvPr/>
        </p:nvPicPr>
        <p:blipFill>
          <a:blip r:embed="rId4"/>
          <a:srcRect/>
          <a:stretch>
            <a:fillRect/>
          </a:stretch>
        </p:blipFill>
        <p:spPr bwMode="auto">
          <a:xfrm>
            <a:off x="7221686" y="557907"/>
            <a:ext cx="5781527" cy="871296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srcRect/>
          <a:stretch>
            <a:fillRect/>
          </a:stretch>
        </p:blipFill>
        <p:spPr bwMode="auto">
          <a:xfrm>
            <a:off x="4269358" y="1188466"/>
            <a:ext cx="5112568" cy="8454115"/>
          </a:xfrm>
          <a:prstGeom prst="rect">
            <a:avLst/>
          </a:prstGeom>
          <a:noFill/>
          <a:ln w="9525">
            <a:noFill/>
            <a:miter lim="800000"/>
            <a:headEnd/>
            <a:tailEnd/>
          </a:ln>
        </p:spPr>
      </p:pic>
      <p:sp>
        <p:nvSpPr>
          <p:cNvPr id="3" name="TextBox 2"/>
          <p:cNvSpPr txBox="1"/>
          <p:nvPr/>
        </p:nvSpPr>
        <p:spPr>
          <a:xfrm>
            <a:off x="9165902" y="3006179"/>
            <a:ext cx="3240360" cy="2554545"/>
          </a:xfrm>
          <a:prstGeom prst="rect">
            <a:avLst/>
          </a:prstGeom>
          <a:noFill/>
        </p:spPr>
        <p:txBody>
          <a:bodyPr wrap="square" rtlCol="0">
            <a:spAutoFit/>
          </a:bodyPr>
          <a:lstStyle/>
          <a:p>
            <a:r>
              <a:rPr lang="en-AU" sz="2000" b="1" dirty="0" smtClean="0"/>
              <a:t>Text structure (0 – 4)</a:t>
            </a:r>
          </a:p>
          <a:p>
            <a:r>
              <a:rPr lang="en-AU" sz="2000" dirty="0" smtClean="0"/>
              <a:t>In this school about 38% received a score of 1 but the majority 59%received 2.</a:t>
            </a:r>
          </a:p>
          <a:p>
            <a:r>
              <a:rPr lang="en-AU" sz="2000" dirty="0" smtClean="0"/>
              <a:t>To improve the teachers need to move the 1s to 2 and the 2s to 3!</a:t>
            </a:r>
            <a:endParaRPr lang="en-AU" sz="2000" dirty="0"/>
          </a:p>
        </p:txBody>
      </p:sp>
      <p:cxnSp>
        <p:nvCxnSpPr>
          <p:cNvPr id="5" name="Straight Arrow Connector 4"/>
          <p:cNvCxnSpPr/>
          <p:nvPr/>
        </p:nvCxnSpPr>
        <p:spPr>
          <a:xfrm rot="10800000">
            <a:off x="5853534" y="3726259"/>
            <a:ext cx="3456384" cy="72008"/>
          </a:xfrm>
          <a:prstGeom prst="straightConnector1">
            <a:avLst/>
          </a:prstGeom>
          <a:ln w="5715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a:stCxn id="3" idx="1"/>
          </p:cNvCxnSpPr>
          <p:nvPr/>
        </p:nvCxnSpPr>
        <p:spPr>
          <a:xfrm rot="10800000">
            <a:off x="6573614" y="3654252"/>
            <a:ext cx="2592288" cy="629201"/>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893094" y="269875"/>
            <a:ext cx="9649072" cy="646331"/>
          </a:xfrm>
          <a:prstGeom prst="rect">
            <a:avLst/>
          </a:prstGeom>
          <a:noFill/>
        </p:spPr>
        <p:txBody>
          <a:bodyPr wrap="square" rtlCol="0">
            <a:spAutoFit/>
          </a:bodyPr>
          <a:lstStyle/>
          <a:p>
            <a:r>
              <a:rPr lang="en-AU" sz="3600" b="1" dirty="0" smtClean="0">
                <a:solidFill>
                  <a:srgbClr val="7030A0"/>
                </a:solidFill>
              </a:rPr>
              <a:t>Our schools – a closer look</a:t>
            </a:r>
            <a:endParaRPr lang="en-AU" sz="3600" b="1" dirty="0">
              <a:solidFill>
                <a:srgbClr val="7030A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srcRect/>
          <a:stretch>
            <a:fillRect/>
          </a:stretch>
        </p:blipFill>
        <p:spPr bwMode="auto">
          <a:xfrm>
            <a:off x="524942" y="1494011"/>
            <a:ext cx="12064563" cy="7776864"/>
          </a:xfrm>
          <a:prstGeom prst="rect">
            <a:avLst/>
          </a:prstGeom>
          <a:noFill/>
          <a:ln w="9525">
            <a:noFill/>
            <a:miter lim="800000"/>
            <a:headEnd/>
            <a:tailEnd/>
          </a:ln>
        </p:spPr>
      </p:pic>
      <p:sp>
        <p:nvSpPr>
          <p:cNvPr id="3" name="TextBox 2"/>
          <p:cNvSpPr txBox="1"/>
          <p:nvPr/>
        </p:nvSpPr>
        <p:spPr>
          <a:xfrm>
            <a:off x="668958" y="413891"/>
            <a:ext cx="11449272" cy="1446550"/>
          </a:xfrm>
          <a:prstGeom prst="rect">
            <a:avLst/>
          </a:prstGeom>
          <a:noFill/>
        </p:spPr>
        <p:txBody>
          <a:bodyPr wrap="square" rtlCol="0">
            <a:spAutoFit/>
          </a:bodyPr>
          <a:lstStyle/>
          <a:p>
            <a:pPr algn="ctr"/>
            <a:r>
              <a:rPr lang="en-AU" b="1" dirty="0" smtClean="0"/>
              <a:t>Text Structures</a:t>
            </a:r>
          </a:p>
          <a:p>
            <a:r>
              <a:rPr lang="en-AU" sz="2000" b="1" dirty="0" smtClean="0"/>
              <a:t>Skill focus: The organisation of the structural components of a persuasive text (introduction, body and conclusion) into an appropriate and effective text structure.</a:t>
            </a:r>
          </a:p>
          <a:p>
            <a:endParaRPr lang="en-A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r>
              <a:rPr lang="en-AU" dirty="0" smtClean="0"/>
              <a:t>What do we suggest that this teacher or teachers  do to support these students?</a:t>
            </a:r>
          </a:p>
          <a:p>
            <a:endParaRPr lang="en-A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3"/>
          <a:srcRect/>
          <a:stretch>
            <a:fillRect/>
          </a:stretch>
        </p:blipFill>
        <p:spPr bwMode="auto">
          <a:xfrm>
            <a:off x="756264" y="2172690"/>
            <a:ext cx="9048069" cy="7143676"/>
          </a:xfrm>
          <a:prstGeom prst="rect">
            <a:avLst/>
          </a:prstGeom>
          <a:noFill/>
          <a:ln w="9525">
            <a:noFill/>
            <a:miter lim="800000"/>
            <a:headEnd/>
            <a:tailEnd/>
          </a:ln>
        </p:spPr>
      </p:pic>
      <p:sp>
        <p:nvSpPr>
          <p:cNvPr id="2" name="Title 1"/>
          <p:cNvSpPr>
            <a:spLocks noGrp="1"/>
          </p:cNvSpPr>
          <p:nvPr>
            <p:ph type="title"/>
          </p:nvPr>
        </p:nvSpPr>
        <p:spPr>
          <a:xfrm>
            <a:off x="0" y="589473"/>
            <a:ext cx="13003213" cy="1422863"/>
          </a:xfrm>
        </p:spPr>
        <p:txBody>
          <a:bodyPr rtlCol="0">
            <a:normAutofit fontScale="90000"/>
          </a:bodyPr>
          <a:lstStyle/>
          <a:p>
            <a:pPr fontAlgn="auto">
              <a:spcAft>
                <a:spcPts val="0"/>
              </a:spcAft>
              <a:defRPr/>
            </a:pPr>
            <a:r>
              <a:rPr lang="en-AU" dirty="0" smtClean="0">
                <a:solidFill>
                  <a:srgbClr val="7030A0"/>
                </a:solidFill>
              </a:rPr>
              <a:t>The Student Response Report</a:t>
            </a:r>
            <a:br>
              <a:rPr lang="en-AU" dirty="0" smtClean="0">
                <a:solidFill>
                  <a:srgbClr val="7030A0"/>
                </a:solidFill>
              </a:rPr>
            </a:br>
            <a:r>
              <a:rPr lang="en-AU" sz="4400" dirty="0" smtClean="0">
                <a:solidFill>
                  <a:srgbClr val="7030A0"/>
                </a:solidFill>
              </a:rPr>
              <a:t>(Writing Test – by criteria)</a:t>
            </a:r>
            <a:endParaRPr lang="en-AU" dirty="0">
              <a:solidFill>
                <a:srgbClr val="7030A0"/>
              </a:solidFill>
            </a:endParaRPr>
          </a:p>
        </p:txBody>
      </p:sp>
      <p:cxnSp>
        <p:nvCxnSpPr>
          <p:cNvPr id="11" name="Straight Arrow Connector 10"/>
          <p:cNvCxnSpPr/>
          <p:nvPr/>
        </p:nvCxnSpPr>
        <p:spPr>
          <a:xfrm rot="10800000">
            <a:off x="4745270" y="4722551"/>
            <a:ext cx="5291585" cy="15809"/>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7413" name="TextBox 11"/>
          <p:cNvSpPr txBox="1">
            <a:spLocks noChangeArrowheads="1"/>
          </p:cNvSpPr>
          <p:nvPr/>
        </p:nvSpPr>
        <p:spPr bwMode="auto">
          <a:xfrm>
            <a:off x="9942040" y="4273107"/>
            <a:ext cx="3061173" cy="869990"/>
          </a:xfrm>
          <a:prstGeom prst="rect">
            <a:avLst/>
          </a:prstGeom>
          <a:noFill/>
          <a:ln w="9525">
            <a:noFill/>
            <a:miter lim="800000"/>
            <a:headEnd/>
            <a:tailEnd/>
          </a:ln>
        </p:spPr>
        <p:txBody>
          <a:bodyPr lIns="130055" tIns="65028" rIns="130055" bIns="65028">
            <a:spAutoFit/>
          </a:bodyPr>
          <a:lstStyle/>
          <a:p>
            <a:r>
              <a:rPr lang="en-AU" b="1">
                <a:solidFill>
                  <a:srgbClr val="7030A0"/>
                </a:solidFill>
                <a:latin typeface="Calibri" pitchFamily="34" charset="0"/>
              </a:rPr>
              <a:t>Choose “Student Response Report”</a:t>
            </a:r>
          </a:p>
        </p:txBody>
      </p:sp>
      <p:cxnSp>
        <p:nvCxnSpPr>
          <p:cNvPr id="15" name="Straight Arrow Connector 14"/>
          <p:cNvCxnSpPr/>
          <p:nvPr/>
        </p:nvCxnSpPr>
        <p:spPr>
          <a:xfrm rot="10800000">
            <a:off x="4980050" y="8008686"/>
            <a:ext cx="4993595" cy="2259"/>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7415" name="TextBox 15"/>
          <p:cNvSpPr txBox="1">
            <a:spLocks noChangeArrowheads="1"/>
          </p:cNvSpPr>
          <p:nvPr/>
        </p:nvSpPr>
        <p:spPr bwMode="auto">
          <a:xfrm>
            <a:off x="9942040" y="7491487"/>
            <a:ext cx="3061173" cy="869990"/>
          </a:xfrm>
          <a:prstGeom prst="rect">
            <a:avLst/>
          </a:prstGeom>
          <a:noFill/>
          <a:ln w="9525">
            <a:noFill/>
            <a:miter lim="800000"/>
            <a:headEnd/>
            <a:tailEnd/>
          </a:ln>
        </p:spPr>
        <p:txBody>
          <a:bodyPr lIns="130055" tIns="65028" rIns="130055" bIns="65028">
            <a:spAutoFit/>
          </a:bodyPr>
          <a:lstStyle/>
          <a:p>
            <a:r>
              <a:rPr lang="en-AU" b="1">
                <a:solidFill>
                  <a:srgbClr val="7030A0"/>
                </a:solidFill>
                <a:latin typeface="Calibri" pitchFamily="34" charset="0"/>
              </a:rPr>
              <a:t>Choose “Writing Test – by criteria”</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0" y="417825"/>
            <a:ext cx="13003213" cy="883078"/>
          </a:xfrm>
          <a:prstGeom prst="rect">
            <a:avLst/>
          </a:prstGeom>
        </p:spPr>
        <p:txBody>
          <a:bodyPr lIns="130055" tIns="65028" rIns="130055" bIns="65028" anchor="ctr">
            <a:normAutofit fontScale="97500" lnSpcReduction="10000"/>
          </a:bodyPr>
          <a:lstStyle/>
          <a:p>
            <a:pPr algn="ctr" fontAlgn="auto">
              <a:spcAft>
                <a:spcPts val="0"/>
              </a:spcAft>
              <a:defRPr/>
            </a:pPr>
            <a:r>
              <a:rPr lang="en-AU" sz="5100" b="1" dirty="0">
                <a:solidFill>
                  <a:srgbClr val="7030A0"/>
                </a:solidFill>
                <a:effectLst>
                  <a:outerShdw blurRad="38100" dist="38100" dir="2700000" algn="tl">
                    <a:srgbClr val="000000">
                      <a:alpha val="43137"/>
                    </a:srgbClr>
                  </a:outerShdw>
                </a:effectLst>
                <a:latin typeface="+mj-lt"/>
                <a:ea typeface="+mj-ea"/>
                <a:cs typeface="+mj-cs"/>
              </a:rPr>
              <a:t>The Student Response Report (Writing)</a:t>
            </a:r>
          </a:p>
        </p:txBody>
      </p:sp>
      <p:pic>
        <p:nvPicPr>
          <p:cNvPr id="18435" name="Picture 2"/>
          <p:cNvPicPr>
            <a:picLocks noChangeAspect="1" noChangeArrowheads="1"/>
          </p:cNvPicPr>
          <p:nvPr/>
        </p:nvPicPr>
        <p:blipFill>
          <a:blip r:embed="rId3"/>
          <a:srcRect/>
          <a:stretch>
            <a:fillRect/>
          </a:stretch>
        </p:blipFill>
        <p:spPr bwMode="auto">
          <a:xfrm>
            <a:off x="835276" y="1203788"/>
            <a:ext cx="11269451" cy="85529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Where we are at</a:t>
            </a:r>
            <a:endParaRPr lang="en-AU" dirty="0"/>
          </a:p>
        </p:txBody>
      </p:sp>
      <p:sp>
        <p:nvSpPr>
          <p:cNvPr id="3" name="Content Placeholder 2"/>
          <p:cNvSpPr>
            <a:spLocks noGrp="1"/>
          </p:cNvSpPr>
          <p:nvPr>
            <p:ph idx="1"/>
          </p:nvPr>
        </p:nvSpPr>
        <p:spPr/>
        <p:txBody>
          <a:bodyPr/>
          <a:lstStyle/>
          <a:p>
            <a:pPr>
              <a:buNone/>
            </a:pPr>
            <a:r>
              <a:rPr lang="en-AU" dirty="0" smtClean="0"/>
              <a:t>				Term 4 2011</a:t>
            </a:r>
          </a:p>
          <a:p>
            <a:pPr>
              <a:buNone/>
            </a:pPr>
            <a:r>
              <a:rPr lang="en-AU" dirty="0" smtClean="0">
                <a:hlinkClick r:id="rId3" action="ppaction://hlinkfile"/>
              </a:rPr>
              <a:t>6 - 18month strategy</a:t>
            </a:r>
            <a:endParaRPr lang="en-AU" dirty="0" smtClean="0"/>
          </a:p>
          <a:p>
            <a:pPr>
              <a:buNone/>
            </a:pPr>
            <a:r>
              <a:rPr lang="en-AU" dirty="0" err="1" smtClean="0"/>
              <a:t>Ultranet</a:t>
            </a:r>
            <a:r>
              <a:rPr lang="en-AU" dirty="0" smtClean="0"/>
              <a:t> strategy </a:t>
            </a:r>
            <a:r>
              <a:rPr lang="en-AU" dirty="0" smtClean="0">
                <a:hlinkClick r:id="rId4" action="ppaction://hlinkfile"/>
              </a:rPr>
              <a:t>term</a:t>
            </a:r>
            <a:r>
              <a:rPr lang="en-AU" dirty="0" smtClean="0"/>
              <a:t> 4</a:t>
            </a:r>
          </a:p>
          <a:p>
            <a:pPr>
              <a:buNone/>
            </a:pPr>
            <a:r>
              <a:rPr lang="en-AU" dirty="0" smtClean="0"/>
              <a:t>2012 – Planning and focus</a:t>
            </a:r>
          </a:p>
          <a:p>
            <a:pPr>
              <a:buNone/>
            </a:pPr>
            <a:endParaRPr lang="en-A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err="1" smtClean="0"/>
              <a:t>Naplan</a:t>
            </a:r>
            <a:r>
              <a:rPr lang="en-AU" dirty="0" smtClean="0"/>
              <a:t> Conversion to VELS</a:t>
            </a:r>
            <a:endParaRPr lang="en-AU" dirty="0"/>
          </a:p>
        </p:txBody>
      </p:sp>
      <p:pic>
        <p:nvPicPr>
          <p:cNvPr id="1026" name="Picture 2" descr="C:\Users\00888204\AppData\Local\Temp\msohtmlclip1\01\clip_image001.png"/>
          <p:cNvPicPr>
            <a:picLocks noChangeAspect="1" noChangeArrowheads="1"/>
          </p:cNvPicPr>
          <p:nvPr/>
        </p:nvPicPr>
        <p:blipFill>
          <a:blip r:embed="rId3"/>
          <a:srcRect/>
          <a:stretch>
            <a:fillRect/>
          </a:stretch>
        </p:blipFill>
        <p:spPr bwMode="auto">
          <a:xfrm>
            <a:off x="956990" y="1997262"/>
            <a:ext cx="10585176" cy="7647062"/>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4400" dirty="0" smtClean="0"/>
              <a:t>Phillip Holmes Smith </a:t>
            </a:r>
            <a:br>
              <a:rPr lang="en-AU" sz="4400" dirty="0" smtClean="0"/>
            </a:br>
            <a:r>
              <a:rPr lang="en-AU" sz="4400" dirty="0" smtClean="0"/>
              <a:t>Expected Growth</a:t>
            </a:r>
            <a:endParaRPr lang="en-AU" sz="4400" dirty="0"/>
          </a:p>
        </p:txBody>
      </p:sp>
      <p:graphicFrame>
        <p:nvGraphicFramePr>
          <p:cNvPr id="3" name="Table 2"/>
          <p:cNvGraphicFramePr>
            <a:graphicFrameLocks noGrp="1"/>
          </p:cNvGraphicFramePr>
          <p:nvPr/>
        </p:nvGraphicFramePr>
        <p:xfrm>
          <a:off x="1533052" y="2070076"/>
          <a:ext cx="11017225" cy="6624735"/>
        </p:xfrm>
        <a:graphic>
          <a:graphicData uri="http://schemas.openxmlformats.org/drawingml/2006/table">
            <a:tbl>
              <a:tblPr/>
              <a:tblGrid>
                <a:gridCol w="3231167"/>
                <a:gridCol w="3231167"/>
                <a:gridCol w="1449591"/>
                <a:gridCol w="1449117"/>
                <a:gridCol w="103533"/>
                <a:gridCol w="1552650"/>
              </a:tblGrid>
              <a:tr h="802194">
                <a:tc gridSpan="2">
                  <a:txBody>
                    <a:bodyPr/>
                    <a:lstStyle/>
                    <a:p>
                      <a:pPr>
                        <a:spcAft>
                          <a:spcPts val="0"/>
                        </a:spcAft>
                      </a:pPr>
                      <a:r>
                        <a:rPr lang="en-AU" sz="3200" dirty="0">
                          <a:latin typeface="Arial"/>
                          <a:ea typeface="Times New Roman"/>
                          <a:cs typeface="Times New Roman"/>
                        </a:rPr>
                        <a:t>2011</a:t>
                      </a:r>
                      <a:endParaRPr lang="en-AU" sz="32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AU"/>
                    </a:p>
                  </a:txBody>
                  <a:tcPr/>
                </a:tc>
                <a:tc>
                  <a:txBody>
                    <a:bodyPr/>
                    <a:lstStyle/>
                    <a:p>
                      <a:pPr>
                        <a:spcAft>
                          <a:spcPts val="0"/>
                        </a:spcAft>
                      </a:pPr>
                      <a:r>
                        <a:rPr lang="en-AU" sz="2400" b="1" dirty="0" smtClean="0">
                          <a:latin typeface="Arial" pitchFamily="34" charset="0"/>
                          <a:ea typeface="Times New Roman"/>
                          <a:cs typeface="Arial" pitchFamily="34" charset="0"/>
                        </a:rPr>
                        <a:t>Reading</a:t>
                      </a:r>
                      <a:endParaRPr lang="en-AU" sz="2400" b="1"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2400" b="1" dirty="0">
                          <a:latin typeface="Arial"/>
                          <a:ea typeface="Times New Roman"/>
                          <a:cs typeface="Times New Roman"/>
                        </a:rPr>
                        <a:t>Writing</a:t>
                      </a:r>
                      <a:endParaRPr lang="en-AU" sz="24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AU" sz="2400" b="1" dirty="0">
                          <a:latin typeface="Arial"/>
                          <a:ea typeface="Times New Roman"/>
                          <a:cs typeface="Times New Roman"/>
                        </a:rPr>
                        <a:t>Numeracy</a:t>
                      </a:r>
                      <a:endParaRPr lang="en-AU" sz="24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AU" sz="24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3005">
                <a:tc rowSpan="3">
                  <a:txBody>
                    <a:bodyPr/>
                    <a:lstStyle/>
                    <a:p>
                      <a:pPr>
                        <a:spcAft>
                          <a:spcPts val="0"/>
                        </a:spcAft>
                      </a:pPr>
                      <a:r>
                        <a:rPr lang="en-AU" sz="2400" b="1" dirty="0">
                          <a:latin typeface="Arial"/>
                          <a:ea typeface="Times New Roman"/>
                          <a:cs typeface="Times New Roman"/>
                        </a:rPr>
                        <a:t>Yr 3 -Yr5</a:t>
                      </a:r>
                      <a:endParaRPr lang="en-AU" sz="24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100">
                          <a:latin typeface="Arial"/>
                          <a:ea typeface="Times New Roman"/>
                          <a:cs typeface="Times New Roman"/>
                        </a:rPr>
                        <a:t>Below Expected Growth</a:t>
                      </a:r>
                      <a:endParaRPr lang="en-AU"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spcAft>
                          <a:spcPts val="0"/>
                        </a:spcAft>
                      </a:pPr>
                      <a:r>
                        <a:rPr lang="en-AU" sz="2800" dirty="0">
                          <a:latin typeface="Arial"/>
                          <a:ea typeface="Times New Roman"/>
                          <a:cs typeface="Times New Roman"/>
                        </a:rPr>
                        <a:t>&lt;72</a:t>
                      </a:r>
                      <a:endParaRPr lang="en-AU" sz="2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2800" dirty="0">
                          <a:latin typeface="Arial"/>
                          <a:ea typeface="Times New Roman"/>
                          <a:cs typeface="Times New Roman"/>
                        </a:rPr>
                        <a:t>&lt;69</a:t>
                      </a:r>
                      <a:endParaRPr lang="en-AU" sz="2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AU" sz="2800" dirty="0">
                          <a:latin typeface="Arial"/>
                          <a:ea typeface="Times New Roman"/>
                          <a:cs typeface="Times New Roman"/>
                        </a:rPr>
                        <a:t>&lt;88</a:t>
                      </a:r>
                      <a:endParaRPr lang="en-AU" sz="2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AU" sz="2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8471">
                <a:tc vMerge="1">
                  <a:txBody>
                    <a:bodyPr/>
                    <a:lstStyle/>
                    <a:p>
                      <a:endParaRPr lang="en-AU"/>
                    </a:p>
                  </a:txBody>
                  <a:tcPr/>
                </a:tc>
                <a:tc>
                  <a:txBody>
                    <a:bodyPr/>
                    <a:lstStyle/>
                    <a:p>
                      <a:pPr>
                        <a:spcAft>
                          <a:spcPts val="0"/>
                        </a:spcAft>
                      </a:pPr>
                      <a:r>
                        <a:rPr lang="en-AU" sz="1100">
                          <a:latin typeface="Arial"/>
                          <a:ea typeface="Times New Roman"/>
                          <a:cs typeface="Times New Roman"/>
                        </a:rPr>
                        <a:t>Within Expected Growth</a:t>
                      </a:r>
                      <a:endParaRPr lang="en-AU"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spcAft>
                          <a:spcPts val="0"/>
                        </a:spcAft>
                      </a:pPr>
                      <a:r>
                        <a:rPr lang="en-AU" sz="2800" dirty="0">
                          <a:latin typeface="Arial"/>
                          <a:ea typeface="Times New Roman"/>
                          <a:cs typeface="Times New Roman"/>
                        </a:rPr>
                        <a:t>72-93</a:t>
                      </a:r>
                      <a:endParaRPr lang="en-AU" sz="2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2800" dirty="0">
                          <a:latin typeface="Arial"/>
                          <a:ea typeface="Times New Roman"/>
                          <a:cs typeface="Times New Roman"/>
                        </a:rPr>
                        <a:t>69-91.3</a:t>
                      </a:r>
                      <a:endParaRPr lang="en-AU" sz="2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AU" sz="2400" dirty="0">
                          <a:latin typeface="Arial"/>
                          <a:ea typeface="Times New Roman"/>
                          <a:cs typeface="Times New Roman"/>
                        </a:rPr>
                        <a:t>88-115.5</a:t>
                      </a:r>
                      <a:endParaRPr lang="en-AU" sz="24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AU" sz="24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7021">
                <a:tc vMerge="1">
                  <a:txBody>
                    <a:bodyPr/>
                    <a:lstStyle/>
                    <a:p>
                      <a:endParaRPr lang="en-AU"/>
                    </a:p>
                  </a:txBody>
                  <a:tcPr/>
                </a:tc>
                <a:tc>
                  <a:txBody>
                    <a:bodyPr/>
                    <a:lstStyle/>
                    <a:p>
                      <a:pPr>
                        <a:spcAft>
                          <a:spcPts val="0"/>
                        </a:spcAft>
                      </a:pPr>
                      <a:r>
                        <a:rPr lang="en-AU" sz="1100">
                          <a:latin typeface="Arial"/>
                          <a:ea typeface="Times New Roman"/>
                          <a:cs typeface="Times New Roman"/>
                        </a:rPr>
                        <a:t>Exceeded Expected Growth</a:t>
                      </a:r>
                      <a:endParaRPr lang="en-AU"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a:spcAft>
                          <a:spcPts val="0"/>
                        </a:spcAft>
                      </a:pPr>
                      <a:r>
                        <a:rPr lang="en-AU" sz="2800" dirty="0">
                          <a:latin typeface="Arial"/>
                          <a:ea typeface="Times New Roman"/>
                          <a:cs typeface="Times New Roman"/>
                        </a:rPr>
                        <a:t>&gt;93</a:t>
                      </a:r>
                      <a:endParaRPr lang="en-AU" sz="2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2800" dirty="0">
                          <a:latin typeface="Arial"/>
                          <a:ea typeface="Times New Roman"/>
                          <a:cs typeface="Times New Roman"/>
                        </a:rPr>
                        <a:t>&gt;91.3</a:t>
                      </a:r>
                      <a:endParaRPr lang="en-AU" sz="2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AU" sz="2800" dirty="0">
                          <a:latin typeface="Arial"/>
                          <a:ea typeface="Times New Roman"/>
                          <a:cs typeface="Times New Roman"/>
                        </a:rPr>
                        <a:t>&gt;115.5</a:t>
                      </a:r>
                      <a:endParaRPr lang="en-AU" sz="2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en-AU" sz="2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8471">
                <a:tc gridSpan="6">
                  <a:txBody>
                    <a:bodyPr/>
                    <a:lstStyle/>
                    <a:p>
                      <a:pPr>
                        <a:spcAft>
                          <a:spcPts val="0"/>
                        </a:spcAft>
                      </a:pPr>
                      <a:endParaRPr lang="en-AU" sz="12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r>
              <a:tr h="607647">
                <a:tc rowSpan="3">
                  <a:txBody>
                    <a:bodyPr/>
                    <a:lstStyle/>
                    <a:p>
                      <a:pPr>
                        <a:spcAft>
                          <a:spcPts val="0"/>
                        </a:spcAft>
                      </a:pPr>
                      <a:r>
                        <a:rPr lang="en-AU" sz="2800" b="1" dirty="0">
                          <a:latin typeface="Arial"/>
                          <a:ea typeface="Times New Roman"/>
                          <a:cs typeface="Times New Roman"/>
                        </a:rPr>
                        <a:t>Yr 5 - Yr 7</a:t>
                      </a:r>
                      <a:endParaRPr lang="en-AU" sz="2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100">
                          <a:latin typeface="Arial"/>
                          <a:ea typeface="Times New Roman"/>
                          <a:cs typeface="Times New Roman"/>
                        </a:rPr>
                        <a:t>Below Expected Growth</a:t>
                      </a:r>
                      <a:endParaRPr lang="en-AU"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spcAft>
                          <a:spcPts val="0"/>
                        </a:spcAft>
                      </a:pPr>
                      <a:r>
                        <a:rPr lang="en-AU" sz="2800" dirty="0">
                          <a:latin typeface="Arial"/>
                          <a:ea typeface="Times New Roman"/>
                          <a:cs typeface="Times New Roman"/>
                        </a:rPr>
                        <a:t>&lt;44.6</a:t>
                      </a:r>
                      <a:endParaRPr lang="en-AU" sz="2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AU" sz="2800" dirty="0">
                          <a:latin typeface="Arial"/>
                          <a:ea typeface="Times New Roman"/>
                          <a:cs typeface="Times New Roman"/>
                        </a:rPr>
                        <a:t>&lt;43.1</a:t>
                      </a:r>
                      <a:endParaRPr lang="en-AU" sz="2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AU"/>
                    </a:p>
                  </a:txBody>
                  <a:tcPr/>
                </a:tc>
                <a:tc>
                  <a:txBody>
                    <a:bodyPr/>
                    <a:lstStyle/>
                    <a:p>
                      <a:pPr>
                        <a:spcAft>
                          <a:spcPts val="0"/>
                        </a:spcAft>
                      </a:pPr>
                      <a:r>
                        <a:rPr lang="en-AU" sz="2800" dirty="0">
                          <a:latin typeface="Arial"/>
                          <a:ea typeface="Times New Roman"/>
                          <a:cs typeface="Times New Roman"/>
                        </a:rPr>
                        <a:t>&lt;52.2</a:t>
                      </a:r>
                      <a:endParaRPr lang="en-AU" sz="2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8471">
                <a:tc vMerge="1">
                  <a:txBody>
                    <a:bodyPr/>
                    <a:lstStyle/>
                    <a:p>
                      <a:endParaRPr lang="en-AU"/>
                    </a:p>
                  </a:txBody>
                  <a:tcPr/>
                </a:tc>
                <a:tc>
                  <a:txBody>
                    <a:bodyPr/>
                    <a:lstStyle/>
                    <a:p>
                      <a:pPr>
                        <a:spcAft>
                          <a:spcPts val="0"/>
                        </a:spcAft>
                      </a:pPr>
                      <a:r>
                        <a:rPr lang="en-AU" sz="1100">
                          <a:latin typeface="Arial"/>
                          <a:ea typeface="Times New Roman"/>
                          <a:cs typeface="Times New Roman"/>
                        </a:rPr>
                        <a:t>Within Expected Growth</a:t>
                      </a:r>
                      <a:endParaRPr lang="en-AU"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spcAft>
                          <a:spcPts val="0"/>
                        </a:spcAft>
                      </a:pPr>
                      <a:r>
                        <a:rPr lang="en-AU" sz="2000" b="1" dirty="0">
                          <a:latin typeface="Arial"/>
                          <a:ea typeface="Times New Roman"/>
                          <a:cs typeface="Times New Roman"/>
                        </a:rPr>
                        <a:t>44.6-55.8</a:t>
                      </a:r>
                      <a:endParaRPr lang="en-AU" sz="2000" b="1"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AU" sz="2000" b="1" dirty="0">
                          <a:latin typeface="Arial"/>
                          <a:ea typeface="Times New Roman"/>
                          <a:cs typeface="Times New Roman"/>
                        </a:rPr>
                        <a:t>43.1-52.9</a:t>
                      </a:r>
                      <a:endParaRPr lang="en-AU" sz="2000" b="1"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AU"/>
                    </a:p>
                  </a:txBody>
                  <a:tcPr/>
                </a:tc>
                <a:tc>
                  <a:txBody>
                    <a:bodyPr/>
                    <a:lstStyle/>
                    <a:p>
                      <a:pPr>
                        <a:spcAft>
                          <a:spcPts val="0"/>
                        </a:spcAft>
                      </a:pPr>
                      <a:r>
                        <a:rPr lang="en-AU" sz="2000" b="1" dirty="0">
                          <a:latin typeface="Arial"/>
                          <a:ea typeface="Times New Roman"/>
                          <a:cs typeface="Times New Roman"/>
                        </a:rPr>
                        <a:t>52.2-66.9</a:t>
                      </a:r>
                      <a:endParaRPr lang="en-AU" sz="2000" b="1"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7021">
                <a:tc vMerge="1">
                  <a:txBody>
                    <a:bodyPr/>
                    <a:lstStyle/>
                    <a:p>
                      <a:endParaRPr lang="en-AU"/>
                    </a:p>
                  </a:txBody>
                  <a:tcPr/>
                </a:tc>
                <a:tc>
                  <a:txBody>
                    <a:bodyPr/>
                    <a:lstStyle/>
                    <a:p>
                      <a:pPr>
                        <a:spcAft>
                          <a:spcPts val="0"/>
                        </a:spcAft>
                      </a:pPr>
                      <a:r>
                        <a:rPr lang="en-AU" sz="1100">
                          <a:latin typeface="Arial"/>
                          <a:ea typeface="Times New Roman"/>
                          <a:cs typeface="Times New Roman"/>
                        </a:rPr>
                        <a:t>Exceeded Expected Growth</a:t>
                      </a:r>
                      <a:endParaRPr lang="en-AU"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a:spcAft>
                          <a:spcPts val="0"/>
                        </a:spcAft>
                      </a:pPr>
                      <a:r>
                        <a:rPr lang="en-AU" sz="2800" dirty="0">
                          <a:latin typeface="Arial"/>
                          <a:ea typeface="Times New Roman"/>
                          <a:cs typeface="Times New Roman"/>
                        </a:rPr>
                        <a:t>&gt;55.8</a:t>
                      </a:r>
                      <a:endParaRPr lang="en-AU" sz="2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AU" sz="2800" dirty="0">
                          <a:latin typeface="Arial"/>
                          <a:ea typeface="Times New Roman"/>
                          <a:cs typeface="Times New Roman"/>
                        </a:rPr>
                        <a:t>&gt;52.9</a:t>
                      </a:r>
                      <a:endParaRPr lang="en-AU" sz="2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AU"/>
                    </a:p>
                  </a:txBody>
                  <a:tcPr/>
                </a:tc>
                <a:tc>
                  <a:txBody>
                    <a:bodyPr/>
                    <a:lstStyle/>
                    <a:p>
                      <a:pPr>
                        <a:spcAft>
                          <a:spcPts val="0"/>
                        </a:spcAft>
                      </a:pPr>
                      <a:r>
                        <a:rPr lang="en-AU" sz="2800" dirty="0">
                          <a:latin typeface="Arial"/>
                          <a:ea typeface="Times New Roman"/>
                          <a:cs typeface="Times New Roman"/>
                        </a:rPr>
                        <a:t>&gt;66.9</a:t>
                      </a:r>
                      <a:endParaRPr lang="en-AU" sz="2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8471">
                <a:tc gridSpan="6">
                  <a:txBody>
                    <a:bodyPr/>
                    <a:lstStyle/>
                    <a:p>
                      <a:pPr>
                        <a:spcAft>
                          <a:spcPts val="0"/>
                        </a:spcAft>
                      </a:pPr>
                      <a:endParaRPr lang="en-AU" sz="1200">
                        <a:latin typeface="Arial"/>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r>
              <a:tr h="448471">
                <a:tc rowSpan="3">
                  <a:txBody>
                    <a:bodyPr/>
                    <a:lstStyle/>
                    <a:p>
                      <a:pPr>
                        <a:spcAft>
                          <a:spcPts val="0"/>
                        </a:spcAft>
                      </a:pPr>
                      <a:r>
                        <a:rPr lang="en-AU" sz="2800" b="1" dirty="0">
                          <a:latin typeface="Arial"/>
                          <a:ea typeface="Times New Roman"/>
                          <a:cs typeface="Times New Roman"/>
                        </a:rPr>
                        <a:t>Yr 7 - Yr 9</a:t>
                      </a:r>
                      <a:endParaRPr lang="en-AU" sz="2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100">
                          <a:latin typeface="Arial"/>
                          <a:ea typeface="Times New Roman"/>
                          <a:cs typeface="Times New Roman"/>
                        </a:rPr>
                        <a:t>Below Expected Growth</a:t>
                      </a:r>
                      <a:endParaRPr lang="en-AU"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spcAft>
                          <a:spcPts val="0"/>
                        </a:spcAft>
                      </a:pPr>
                      <a:r>
                        <a:rPr lang="en-AU" sz="2800" dirty="0">
                          <a:latin typeface="Arial"/>
                          <a:ea typeface="Times New Roman"/>
                          <a:cs typeface="Times New Roman"/>
                        </a:rPr>
                        <a:t>&lt;36.7</a:t>
                      </a:r>
                      <a:endParaRPr lang="en-AU" sz="2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AU" sz="2800" dirty="0">
                          <a:latin typeface="Arial"/>
                          <a:ea typeface="Times New Roman"/>
                          <a:cs typeface="Times New Roman"/>
                        </a:rPr>
                        <a:t>&lt;39.5</a:t>
                      </a:r>
                      <a:endParaRPr lang="en-AU" sz="2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AU"/>
                    </a:p>
                  </a:txBody>
                  <a:tcPr/>
                </a:tc>
                <a:tc>
                  <a:txBody>
                    <a:bodyPr/>
                    <a:lstStyle/>
                    <a:p>
                      <a:pPr>
                        <a:spcAft>
                          <a:spcPts val="0"/>
                        </a:spcAft>
                      </a:pPr>
                      <a:r>
                        <a:rPr lang="en-AU" sz="2800" dirty="0">
                          <a:latin typeface="Arial"/>
                          <a:ea typeface="Times New Roman"/>
                          <a:cs typeface="Times New Roman"/>
                        </a:rPr>
                        <a:t>&lt;42.2</a:t>
                      </a:r>
                      <a:endParaRPr lang="en-AU" sz="2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8471">
                <a:tc vMerge="1">
                  <a:txBody>
                    <a:bodyPr/>
                    <a:lstStyle/>
                    <a:p>
                      <a:endParaRPr lang="en-AU"/>
                    </a:p>
                  </a:txBody>
                  <a:tcPr/>
                </a:tc>
                <a:tc>
                  <a:txBody>
                    <a:bodyPr/>
                    <a:lstStyle/>
                    <a:p>
                      <a:pPr>
                        <a:spcAft>
                          <a:spcPts val="0"/>
                        </a:spcAft>
                      </a:pPr>
                      <a:r>
                        <a:rPr lang="en-AU" sz="1100">
                          <a:latin typeface="Arial"/>
                          <a:ea typeface="Times New Roman"/>
                          <a:cs typeface="Times New Roman"/>
                        </a:rPr>
                        <a:t>Within Expected Growth</a:t>
                      </a:r>
                      <a:endParaRPr lang="en-AU"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spcAft>
                          <a:spcPts val="0"/>
                        </a:spcAft>
                      </a:pPr>
                      <a:r>
                        <a:rPr lang="en-AU" sz="2000" b="1" dirty="0">
                          <a:latin typeface="Arial"/>
                          <a:ea typeface="Times New Roman"/>
                          <a:cs typeface="Times New Roman"/>
                        </a:rPr>
                        <a:t>36.7-38.2</a:t>
                      </a:r>
                      <a:endParaRPr lang="en-AU" sz="2000" b="1"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AU" sz="2000" b="1" dirty="0">
                          <a:latin typeface="Arial"/>
                          <a:ea typeface="Times New Roman"/>
                          <a:cs typeface="Times New Roman"/>
                        </a:rPr>
                        <a:t>39.5-42.3</a:t>
                      </a:r>
                      <a:endParaRPr lang="en-AU" sz="2000" b="1"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AU"/>
                    </a:p>
                  </a:txBody>
                  <a:tcPr/>
                </a:tc>
                <a:tc>
                  <a:txBody>
                    <a:bodyPr/>
                    <a:lstStyle/>
                    <a:p>
                      <a:pPr>
                        <a:spcAft>
                          <a:spcPts val="0"/>
                        </a:spcAft>
                      </a:pPr>
                      <a:r>
                        <a:rPr lang="en-AU" sz="2000" b="1" dirty="0">
                          <a:latin typeface="Arial"/>
                          <a:ea typeface="Times New Roman"/>
                          <a:cs typeface="Times New Roman"/>
                        </a:rPr>
                        <a:t>42.2-44</a:t>
                      </a:r>
                      <a:endParaRPr lang="en-AU" sz="2000" b="1"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7021">
                <a:tc vMerge="1">
                  <a:txBody>
                    <a:bodyPr/>
                    <a:lstStyle/>
                    <a:p>
                      <a:endParaRPr lang="en-AU"/>
                    </a:p>
                  </a:txBody>
                  <a:tcPr/>
                </a:tc>
                <a:tc>
                  <a:txBody>
                    <a:bodyPr/>
                    <a:lstStyle/>
                    <a:p>
                      <a:pPr>
                        <a:spcAft>
                          <a:spcPts val="0"/>
                        </a:spcAft>
                      </a:pPr>
                      <a:r>
                        <a:rPr lang="en-AU" sz="1100">
                          <a:latin typeface="Arial"/>
                          <a:ea typeface="Times New Roman"/>
                          <a:cs typeface="Times New Roman"/>
                        </a:rPr>
                        <a:t>Exceeded Expected Growth</a:t>
                      </a:r>
                      <a:endParaRPr lang="en-AU"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a:spcAft>
                          <a:spcPts val="0"/>
                        </a:spcAft>
                      </a:pPr>
                      <a:r>
                        <a:rPr lang="en-AU" sz="2800" dirty="0">
                          <a:latin typeface="Arial"/>
                          <a:ea typeface="Times New Roman"/>
                          <a:cs typeface="Times New Roman"/>
                        </a:rPr>
                        <a:t>&gt;38.2</a:t>
                      </a:r>
                      <a:endParaRPr lang="en-AU" sz="2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en-AU" sz="2800" dirty="0">
                          <a:latin typeface="Arial"/>
                          <a:ea typeface="Times New Roman"/>
                          <a:cs typeface="Times New Roman"/>
                        </a:rPr>
                        <a:t>&gt;42.3</a:t>
                      </a:r>
                      <a:endParaRPr lang="en-AU" sz="2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AU"/>
                    </a:p>
                  </a:txBody>
                  <a:tcPr/>
                </a:tc>
                <a:tc>
                  <a:txBody>
                    <a:bodyPr/>
                    <a:lstStyle/>
                    <a:p>
                      <a:pPr>
                        <a:spcAft>
                          <a:spcPts val="0"/>
                        </a:spcAft>
                      </a:pPr>
                      <a:r>
                        <a:rPr lang="en-AU" sz="2800" dirty="0">
                          <a:latin typeface="Arial"/>
                          <a:ea typeface="Times New Roman"/>
                          <a:cs typeface="Times New Roman"/>
                        </a:rPr>
                        <a:t>&gt;44</a:t>
                      </a:r>
                      <a:endParaRPr lang="en-AU" sz="2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Time to Work on Ours</a:t>
            </a:r>
            <a:endParaRPr lang="en-AU" dirty="0"/>
          </a:p>
        </p:txBody>
      </p:sp>
      <p:sp>
        <p:nvSpPr>
          <p:cNvPr id="3" name="TextBox 2"/>
          <p:cNvSpPr txBox="1"/>
          <p:nvPr/>
        </p:nvSpPr>
        <p:spPr>
          <a:xfrm>
            <a:off x="956990" y="2070075"/>
            <a:ext cx="10441160" cy="6555641"/>
          </a:xfrm>
          <a:prstGeom prst="rect">
            <a:avLst/>
          </a:prstGeom>
          <a:noFill/>
        </p:spPr>
        <p:txBody>
          <a:bodyPr wrap="square" rtlCol="0">
            <a:spAutoFit/>
          </a:bodyPr>
          <a:lstStyle/>
          <a:p>
            <a:r>
              <a:rPr lang="en-AU" sz="3600" dirty="0" smtClean="0"/>
              <a:t>Form a group around those who have:</a:t>
            </a:r>
          </a:p>
          <a:p>
            <a:endParaRPr lang="en-AU" sz="3600" dirty="0" smtClean="0"/>
          </a:p>
          <a:p>
            <a:pPr lvl="3">
              <a:buFont typeface="Arial" pitchFamily="34" charset="0"/>
              <a:buChar char="•"/>
            </a:pPr>
            <a:r>
              <a:rPr lang="en-AU" sz="2800" dirty="0" smtClean="0"/>
              <a:t>The marking Guide</a:t>
            </a:r>
          </a:p>
          <a:p>
            <a:pPr lvl="3">
              <a:buFont typeface="Arial" pitchFamily="34" charset="0"/>
              <a:buChar char="•"/>
            </a:pPr>
            <a:r>
              <a:rPr lang="en-AU" sz="2800" dirty="0" smtClean="0"/>
              <a:t>Some student writing</a:t>
            </a:r>
          </a:p>
          <a:p>
            <a:pPr lvl="3">
              <a:buFont typeface="Arial" pitchFamily="34" charset="0"/>
              <a:buChar char="•"/>
            </a:pPr>
            <a:r>
              <a:rPr lang="en-AU" sz="2800" dirty="0" smtClean="0"/>
              <a:t>Their score</a:t>
            </a:r>
          </a:p>
          <a:p>
            <a:endParaRPr lang="en-AU" dirty="0" smtClean="0"/>
          </a:p>
          <a:p>
            <a:r>
              <a:rPr lang="en-AU" b="1" dirty="0" smtClean="0"/>
              <a:t>Together work on discussing (moderation) how you think this student’s results compare to the one given</a:t>
            </a:r>
          </a:p>
          <a:p>
            <a:endParaRPr lang="en-AU" dirty="0" smtClean="0"/>
          </a:p>
          <a:p>
            <a:r>
              <a:rPr lang="en-AU" sz="3600" dirty="0" smtClean="0"/>
              <a:t>Talk about what you might do next with the student (or /and others who might be like him/her)</a:t>
            </a:r>
          </a:p>
          <a:p>
            <a:endParaRPr lang="en-AU" sz="3600" dirty="0" smtClean="0"/>
          </a:p>
          <a:p>
            <a:r>
              <a:rPr lang="en-AU" sz="3600" dirty="0" smtClean="0">
                <a:solidFill>
                  <a:srgbClr val="FF0000"/>
                </a:solidFill>
              </a:rPr>
              <a:t>Choose 3 things and be ready to report back</a:t>
            </a:r>
          </a:p>
          <a:p>
            <a:r>
              <a:rPr lang="en-AU" dirty="0" smtClean="0"/>
              <a:t> </a:t>
            </a:r>
            <a:endParaRPr lang="en-AU"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a:xfrm>
            <a:off x="928688" y="381000"/>
            <a:ext cx="10860087" cy="1497013"/>
          </a:xfrm>
          <a:solidFill>
            <a:srgbClr val="5EE89C"/>
          </a:solidFill>
        </p:spPr>
        <p:txBody>
          <a:bodyPr/>
          <a:lstStyle/>
          <a:p>
            <a:pPr eaLnBrk="1" hangingPunct="1"/>
            <a:r>
              <a:rPr lang="en-US" smtClean="0"/>
              <a:t>Session Outline</a:t>
            </a:r>
          </a:p>
        </p:txBody>
      </p:sp>
      <p:sp>
        <p:nvSpPr>
          <p:cNvPr id="8195" name="Rectangle 3"/>
          <p:cNvSpPr>
            <a:spLocks noGrp="1" noChangeArrowheads="1"/>
          </p:cNvSpPr>
          <p:nvPr>
            <p:ph type="body" idx="4294967295"/>
          </p:nvPr>
        </p:nvSpPr>
        <p:spPr>
          <a:xfrm>
            <a:off x="1071563" y="2592388"/>
            <a:ext cx="10645775" cy="4951412"/>
          </a:xfrm>
        </p:spPr>
        <p:txBody>
          <a:bodyPr/>
          <a:lstStyle/>
          <a:p>
            <a:pPr eaLnBrk="1" hangingPunct="1"/>
            <a:r>
              <a:rPr lang="en-AU" dirty="0" smtClean="0"/>
              <a:t>Using data to inform teaching</a:t>
            </a:r>
          </a:p>
          <a:p>
            <a:pPr eaLnBrk="1" hangingPunct="1"/>
            <a:r>
              <a:rPr lang="en-AU" dirty="0" smtClean="0"/>
              <a:t>Conditions for Writing</a:t>
            </a:r>
          </a:p>
          <a:p>
            <a:pPr eaLnBrk="1" hangingPunct="1"/>
            <a:r>
              <a:rPr lang="en-AU" dirty="0" smtClean="0"/>
              <a:t>Writing Strategies</a:t>
            </a:r>
          </a:p>
          <a:p>
            <a:pPr eaLnBrk="1" hangingPunct="1"/>
            <a:r>
              <a:rPr lang="en-AU" dirty="0" smtClean="0"/>
              <a:t>Writing Routines</a:t>
            </a:r>
          </a:p>
          <a:p>
            <a:pPr eaLnBrk="1" hangingPunct="1"/>
            <a:r>
              <a:rPr lang="en-AU" dirty="0" smtClean="0"/>
              <a:t>Revising</a:t>
            </a:r>
          </a:p>
          <a:p>
            <a:pPr eaLnBrk="1" hangingPunct="1"/>
            <a:r>
              <a:rPr lang="en-AU" dirty="0" smtClean="0"/>
              <a:t>Where to next</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1"/>
          <p:cNvPicPr>
            <a:picLocks noChangeAspect="1" noChangeArrowheads="1"/>
          </p:cNvPicPr>
          <p:nvPr/>
        </p:nvPicPr>
        <p:blipFill>
          <a:blip r:embed="rId3"/>
          <a:srcRect/>
          <a:stretch>
            <a:fillRect/>
          </a:stretch>
        </p:blipFill>
        <p:spPr bwMode="auto">
          <a:xfrm>
            <a:off x="938213" y="992188"/>
            <a:ext cx="11087100" cy="7847012"/>
          </a:xfrm>
          <a:prstGeom prst="rect">
            <a:avLst/>
          </a:prstGeom>
          <a:noFill/>
          <a:ln w="12700">
            <a:noFill/>
            <a:miter lim="800000"/>
            <a:headEnd/>
            <a:tailEnd/>
          </a:ln>
        </p:spPr>
      </p:pic>
      <p:sp>
        <p:nvSpPr>
          <p:cNvPr id="3" name="TextBox 2"/>
          <p:cNvSpPr txBox="1"/>
          <p:nvPr/>
        </p:nvSpPr>
        <p:spPr>
          <a:xfrm>
            <a:off x="9381926" y="3870275"/>
            <a:ext cx="2880320" cy="830997"/>
          </a:xfrm>
          <a:prstGeom prst="rect">
            <a:avLst/>
          </a:prstGeom>
          <a:noFill/>
        </p:spPr>
        <p:txBody>
          <a:bodyPr wrap="square" rtlCol="0">
            <a:spAutoFit/>
          </a:bodyPr>
          <a:lstStyle/>
          <a:p>
            <a:r>
              <a:rPr lang="en-AU" dirty="0" smtClean="0"/>
              <a:t>Today – looking at writing from </a:t>
            </a:r>
            <a:r>
              <a:rPr lang="en-AU" dirty="0" err="1" smtClean="0"/>
              <a:t>Naplan</a:t>
            </a:r>
            <a:endParaRPr lang="en-AU" dirty="0"/>
          </a:p>
        </p:txBody>
      </p:sp>
      <p:cxnSp>
        <p:nvCxnSpPr>
          <p:cNvPr id="5" name="Straight Arrow Connector 4"/>
          <p:cNvCxnSpPr/>
          <p:nvPr/>
        </p:nvCxnSpPr>
        <p:spPr>
          <a:xfrm rot="16200000" flipH="1">
            <a:off x="9309918" y="2934171"/>
            <a:ext cx="1080120" cy="792088"/>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0246022" y="701923"/>
            <a:ext cx="2160240" cy="1569660"/>
          </a:xfrm>
          <a:prstGeom prst="rect">
            <a:avLst/>
          </a:prstGeom>
          <a:noFill/>
        </p:spPr>
        <p:txBody>
          <a:bodyPr wrap="square" rtlCol="0">
            <a:spAutoFit/>
          </a:bodyPr>
          <a:lstStyle/>
          <a:p>
            <a:r>
              <a:rPr lang="en-AU" dirty="0" smtClean="0"/>
              <a:t>This will impact on what we do next</a:t>
            </a:r>
            <a:endParaRPr lang="en-AU" dirty="0"/>
          </a:p>
        </p:txBody>
      </p:sp>
      <p:cxnSp>
        <p:nvCxnSpPr>
          <p:cNvPr id="12" name="Elbow Connector 11"/>
          <p:cNvCxnSpPr/>
          <p:nvPr/>
        </p:nvCxnSpPr>
        <p:spPr>
          <a:xfrm rot="5400000">
            <a:off x="10750078" y="1998067"/>
            <a:ext cx="720080" cy="720080"/>
          </a:xfrm>
          <a:prstGeom prst="bentConnector3">
            <a:avLst>
              <a:gd name="adj1" fmla="val 50000"/>
            </a:avLst>
          </a:prstGeom>
          <a:ln w="76200">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693294" y="1205979"/>
            <a:ext cx="2880320" cy="830997"/>
          </a:xfrm>
          <a:prstGeom prst="rect">
            <a:avLst/>
          </a:prstGeom>
          <a:noFill/>
        </p:spPr>
        <p:txBody>
          <a:bodyPr wrap="square" rtlCol="0">
            <a:spAutoFit/>
          </a:bodyPr>
          <a:lstStyle/>
          <a:p>
            <a:r>
              <a:rPr lang="en-AU" dirty="0" smtClean="0"/>
              <a:t>Will it be shared writing?</a:t>
            </a:r>
            <a:endParaRPr lang="en-AU" dirty="0"/>
          </a:p>
        </p:txBody>
      </p:sp>
      <p:cxnSp>
        <p:nvCxnSpPr>
          <p:cNvPr id="15" name="Elbow Connector 14"/>
          <p:cNvCxnSpPr/>
          <p:nvPr/>
        </p:nvCxnSpPr>
        <p:spPr>
          <a:xfrm rot="10800000" flipV="1">
            <a:off x="3693294" y="2070075"/>
            <a:ext cx="1080120" cy="360040"/>
          </a:xfrm>
          <a:prstGeom prst="bentConnector3">
            <a:avLst>
              <a:gd name="adj1" fmla="val 50000"/>
            </a:avLst>
          </a:prstGeom>
          <a:ln w="76200">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308918" y="3078187"/>
            <a:ext cx="2880320" cy="830997"/>
          </a:xfrm>
          <a:prstGeom prst="rect">
            <a:avLst/>
          </a:prstGeom>
          <a:noFill/>
        </p:spPr>
        <p:txBody>
          <a:bodyPr wrap="square" rtlCol="0">
            <a:spAutoFit/>
          </a:bodyPr>
          <a:lstStyle/>
          <a:p>
            <a:r>
              <a:rPr lang="en-AU" dirty="0" smtClean="0"/>
              <a:t>How will I motivate them?</a:t>
            </a:r>
            <a:endParaRPr lang="en-AU" dirty="0"/>
          </a:p>
        </p:txBody>
      </p:sp>
      <p:sp>
        <p:nvSpPr>
          <p:cNvPr id="19" name="TextBox 18"/>
          <p:cNvSpPr txBox="1"/>
          <p:nvPr/>
        </p:nvSpPr>
        <p:spPr>
          <a:xfrm>
            <a:off x="3837310" y="7470675"/>
            <a:ext cx="4968552" cy="830997"/>
          </a:xfrm>
          <a:prstGeom prst="rect">
            <a:avLst/>
          </a:prstGeom>
          <a:noFill/>
        </p:spPr>
        <p:txBody>
          <a:bodyPr wrap="square" rtlCol="0">
            <a:spAutoFit/>
          </a:bodyPr>
          <a:lstStyle/>
          <a:p>
            <a:r>
              <a:rPr lang="en-AU" dirty="0" smtClean="0"/>
              <a:t>What do I need to know to help make this happen?</a:t>
            </a: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13" grpId="0"/>
      <p:bldP spid="18" grpId="0"/>
      <p:bldP spid="1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155363" y="0"/>
            <a:ext cx="13312352" cy="9756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txBox="1">
            <a:spLocks/>
          </p:cNvSpPr>
          <p:nvPr/>
        </p:nvSpPr>
        <p:spPr bwMode="auto">
          <a:xfrm>
            <a:off x="1138238" y="381000"/>
            <a:ext cx="11053762" cy="838200"/>
          </a:xfrm>
          <a:prstGeom prst="rect">
            <a:avLst/>
          </a:prstGeom>
          <a:solidFill>
            <a:srgbClr val="5EE89C"/>
          </a:solidFill>
          <a:ln w="9525">
            <a:noFill/>
            <a:miter lim="800000"/>
            <a:headEnd/>
            <a:tailEnd/>
          </a:ln>
        </p:spPr>
        <p:txBody>
          <a:bodyPr lIns="129910" tIns="64956" rIns="129910" bIns="64956"/>
          <a:lstStyle/>
          <a:p>
            <a:pPr algn="ctr" defTabSz="1296988"/>
            <a:r>
              <a:rPr lang="en-US" sz="4300" b="1">
                <a:solidFill>
                  <a:srgbClr val="FFFFFF"/>
                </a:solidFill>
              </a:rPr>
              <a:t>LITERACY ELEMENTS</a:t>
            </a:r>
          </a:p>
        </p:txBody>
      </p:sp>
      <p:sp>
        <p:nvSpPr>
          <p:cNvPr id="10243" name="Content Placeholder 2"/>
          <p:cNvSpPr txBox="1">
            <a:spLocks/>
          </p:cNvSpPr>
          <p:nvPr/>
        </p:nvSpPr>
        <p:spPr bwMode="auto">
          <a:xfrm>
            <a:off x="100013" y="1677988"/>
            <a:ext cx="5562600" cy="6324600"/>
          </a:xfrm>
          <a:prstGeom prst="rect">
            <a:avLst/>
          </a:prstGeom>
          <a:noFill/>
          <a:ln w="9525">
            <a:noFill/>
            <a:miter lim="800000"/>
            <a:headEnd/>
            <a:tailEnd/>
          </a:ln>
        </p:spPr>
        <p:txBody>
          <a:bodyPr lIns="129910" tIns="64956" rIns="129910" bIns="64956"/>
          <a:lstStyle/>
          <a:p>
            <a:pPr marL="484188" indent="-484188" defTabSz="1296988">
              <a:spcBef>
                <a:spcPct val="20000"/>
              </a:spcBef>
              <a:buFontTx/>
              <a:buChar char="•"/>
            </a:pPr>
            <a:r>
              <a:rPr lang="en-AU" sz="3700">
                <a:solidFill>
                  <a:srgbClr val="4B4B4B"/>
                </a:solidFill>
              </a:rPr>
              <a:t>Read Aloud</a:t>
            </a:r>
          </a:p>
          <a:p>
            <a:pPr marL="484188" indent="-484188" defTabSz="1296988">
              <a:spcBef>
                <a:spcPct val="20000"/>
              </a:spcBef>
            </a:pPr>
            <a:r>
              <a:rPr lang="en-AU" sz="3700">
                <a:solidFill>
                  <a:srgbClr val="4B4B4B"/>
                </a:solidFill>
              </a:rPr>
              <a:t>	</a:t>
            </a:r>
          </a:p>
          <a:p>
            <a:pPr marL="484188" indent="-484188" defTabSz="1296988">
              <a:spcBef>
                <a:spcPct val="20000"/>
              </a:spcBef>
              <a:buFontTx/>
              <a:buChar char="•"/>
            </a:pPr>
            <a:r>
              <a:rPr lang="en-AU" sz="3700">
                <a:solidFill>
                  <a:srgbClr val="4B4B4B"/>
                </a:solidFill>
              </a:rPr>
              <a:t>Shared Reading</a:t>
            </a:r>
          </a:p>
          <a:p>
            <a:pPr marL="484188" indent="-484188" defTabSz="1296988">
              <a:spcBef>
                <a:spcPct val="20000"/>
              </a:spcBef>
            </a:pPr>
            <a:endParaRPr lang="en-AU" sz="3700">
              <a:solidFill>
                <a:srgbClr val="4B4B4B"/>
              </a:solidFill>
            </a:endParaRPr>
          </a:p>
          <a:p>
            <a:pPr marL="484188" indent="-484188" defTabSz="1296988">
              <a:spcBef>
                <a:spcPct val="20000"/>
              </a:spcBef>
              <a:buFontTx/>
              <a:buChar char="•"/>
            </a:pPr>
            <a:r>
              <a:rPr lang="en-AU" sz="3700">
                <a:solidFill>
                  <a:srgbClr val="4B4B4B"/>
                </a:solidFill>
              </a:rPr>
              <a:t>Guided Reading</a:t>
            </a:r>
          </a:p>
          <a:p>
            <a:pPr marL="484188" indent="-484188" defTabSz="1296988">
              <a:spcBef>
                <a:spcPct val="20000"/>
              </a:spcBef>
            </a:pPr>
            <a:endParaRPr lang="en-AU" sz="3700">
              <a:solidFill>
                <a:srgbClr val="4B4B4B"/>
              </a:solidFill>
            </a:endParaRPr>
          </a:p>
          <a:p>
            <a:pPr marL="484188" indent="-484188" defTabSz="1296988">
              <a:spcBef>
                <a:spcPct val="20000"/>
              </a:spcBef>
              <a:buFontTx/>
              <a:buChar char="•"/>
            </a:pPr>
            <a:r>
              <a:rPr lang="en-AU" sz="3700">
                <a:solidFill>
                  <a:srgbClr val="4B4B4B"/>
                </a:solidFill>
              </a:rPr>
              <a:t>Independent Reading</a:t>
            </a:r>
          </a:p>
          <a:p>
            <a:pPr marL="484188" indent="-484188" defTabSz="1296988">
              <a:spcBef>
                <a:spcPct val="20000"/>
              </a:spcBef>
              <a:buFontTx/>
              <a:buChar char="•"/>
            </a:pPr>
            <a:endParaRPr lang="en-US" sz="2800">
              <a:solidFill>
                <a:srgbClr val="4B4B4B"/>
              </a:solidFill>
            </a:endParaRPr>
          </a:p>
        </p:txBody>
      </p:sp>
      <p:sp>
        <p:nvSpPr>
          <p:cNvPr id="10244" name="Up-Down Arrow 4"/>
          <p:cNvSpPr>
            <a:spLocks noChangeArrowheads="1"/>
          </p:cNvSpPr>
          <p:nvPr/>
        </p:nvSpPr>
        <p:spPr bwMode="auto">
          <a:xfrm>
            <a:off x="5357813" y="1373188"/>
            <a:ext cx="2743200" cy="5943600"/>
          </a:xfrm>
          <a:prstGeom prst="upDownArrow">
            <a:avLst>
              <a:gd name="adj1" fmla="val 50000"/>
              <a:gd name="adj2" fmla="val 50004"/>
            </a:avLst>
          </a:prstGeom>
          <a:solidFill>
            <a:srgbClr val="5EE89C">
              <a:alpha val="89018"/>
            </a:srgbClr>
          </a:solidFill>
          <a:ln w="9525">
            <a:solidFill>
              <a:schemeClr val="tx1"/>
            </a:solidFill>
            <a:round/>
            <a:headEnd/>
            <a:tailEnd/>
          </a:ln>
        </p:spPr>
        <p:txBody>
          <a:bodyPr lIns="91337" tIns="45669" rIns="91337" bIns="45669"/>
          <a:lstStyle/>
          <a:p>
            <a:pPr algn="ctr" eaLnBrk="0" hangingPunct="0"/>
            <a:r>
              <a:rPr lang="en-US" sz="1400" b="1">
                <a:solidFill>
                  <a:srgbClr val="FFFFFF"/>
                </a:solidFill>
              </a:rPr>
              <a:t>SPEAKING &amp; LISTENING</a:t>
            </a:r>
          </a:p>
          <a:p>
            <a:pPr algn="ctr" eaLnBrk="0" hangingPunct="0"/>
            <a:endParaRPr lang="en-US" sz="1400">
              <a:solidFill>
                <a:srgbClr val="FFFFFF"/>
              </a:solidFill>
            </a:endParaRPr>
          </a:p>
          <a:p>
            <a:pPr algn="ctr" eaLnBrk="0" hangingPunct="0"/>
            <a:endParaRPr lang="en-US" sz="1400">
              <a:solidFill>
                <a:srgbClr val="FFFFFF"/>
              </a:solidFill>
            </a:endParaRPr>
          </a:p>
          <a:p>
            <a:pPr algn="ctr" eaLnBrk="0" hangingPunct="0"/>
            <a:endParaRPr lang="en-US" sz="1400">
              <a:solidFill>
                <a:srgbClr val="FFFFFF"/>
              </a:solidFill>
            </a:endParaRPr>
          </a:p>
          <a:p>
            <a:pPr algn="ctr" eaLnBrk="0" hangingPunct="0"/>
            <a:endParaRPr lang="en-US" sz="1400">
              <a:solidFill>
                <a:srgbClr val="FFFFFF"/>
              </a:solidFill>
            </a:endParaRPr>
          </a:p>
          <a:p>
            <a:pPr algn="ctr" eaLnBrk="0" hangingPunct="0"/>
            <a:endParaRPr lang="en-US" sz="1400">
              <a:solidFill>
                <a:srgbClr val="FFFFFF"/>
              </a:solidFill>
            </a:endParaRPr>
          </a:p>
          <a:p>
            <a:pPr algn="ctr" eaLnBrk="0" hangingPunct="0"/>
            <a:endParaRPr lang="en-US" sz="1400">
              <a:solidFill>
                <a:srgbClr val="FFFFFF"/>
              </a:solidFill>
            </a:endParaRPr>
          </a:p>
          <a:p>
            <a:pPr algn="ctr" eaLnBrk="0" hangingPunct="0"/>
            <a:endParaRPr lang="en-US" sz="1400">
              <a:solidFill>
                <a:srgbClr val="FFFFFF"/>
              </a:solidFill>
            </a:endParaRPr>
          </a:p>
          <a:p>
            <a:pPr algn="ctr" eaLnBrk="0" hangingPunct="0"/>
            <a:endParaRPr lang="en-US" sz="1400">
              <a:solidFill>
                <a:srgbClr val="FFFFFF"/>
              </a:solidFill>
            </a:endParaRPr>
          </a:p>
          <a:p>
            <a:pPr algn="ctr" eaLnBrk="0" hangingPunct="0"/>
            <a:endParaRPr lang="en-US" sz="1400">
              <a:solidFill>
                <a:srgbClr val="FFFFFF"/>
              </a:solidFill>
            </a:endParaRPr>
          </a:p>
          <a:p>
            <a:pPr algn="ctr" eaLnBrk="0" hangingPunct="0"/>
            <a:endParaRPr lang="en-US" sz="1400">
              <a:solidFill>
                <a:srgbClr val="FFFFFF"/>
              </a:solidFill>
            </a:endParaRPr>
          </a:p>
          <a:p>
            <a:pPr algn="ctr" eaLnBrk="0" hangingPunct="0"/>
            <a:endParaRPr lang="en-US" sz="1400">
              <a:solidFill>
                <a:srgbClr val="FFFFFF"/>
              </a:solidFill>
            </a:endParaRPr>
          </a:p>
          <a:p>
            <a:pPr algn="ctr" eaLnBrk="0" hangingPunct="0"/>
            <a:endParaRPr lang="en-US" sz="1400">
              <a:solidFill>
                <a:srgbClr val="FFFFFF"/>
              </a:solidFill>
            </a:endParaRPr>
          </a:p>
          <a:p>
            <a:pPr algn="ctr" eaLnBrk="0" hangingPunct="0"/>
            <a:endParaRPr lang="en-US" sz="1400">
              <a:solidFill>
                <a:srgbClr val="FFFFFF"/>
              </a:solidFill>
            </a:endParaRPr>
          </a:p>
          <a:p>
            <a:pPr algn="ctr" eaLnBrk="0" hangingPunct="0"/>
            <a:endParaRPr lang="en-US" sz="1400">
              <a:solidFill>
                <a:srgbClr val="FFFFFF"/>
              </a:solidFill>
            </a:endParaRPr>
          </a:p>
          <a:p>
            <a:pPr algn="ctr" eaLnBrk="0" hangingPunct="0"/>
            <a:endParaRPr lang="en-US" sz="1400">
              <a:solidFill>
                <a:srgbClr val="FFFFFF"/>
              </a:solidFill>
            </a:endParaRPr>
          </a:p>
          <a:p>
            <a:pPr algn="ctr" eaLnBrk="0" hangingPunct="0"/>
            <a:endParaRPr lang="en-US" sz="1400">
              <a:solidFill>
                <a:srgbClr val="FFFFFF"/>
              </a:solidFill>
            </a:endParaRPr>
          </a:p>
          <a:p>
            <a:pPr algn="ctr" eaLnBrk="0" hangingPunct="0"/>
            <a:r>
              <a:rPr lang="en-US" sz="1300" b="1">
                <a:solidFill>
                  <a:srgbClr val="FFFFFF"/>
                </a:solidFill>
              </a:rPr>
              <a:t>OBSERVATION</a:t>
            </a:r>
          </a:p>
          <a:p>
            <a:pPr algn="ctr" eaLnBrk="0" hangingPunct="0"/>
            <a:r>
              <a:rPr lang="en-US" sz="1300" b="1">
                <a:solidFill>
                  <a:srgbClr val="FFFFFF"/>
                </a:solidFill>
              </a:rPr>
              <a:t>&amp;</a:t>
            </a:r>
          </a:p>
          <a:p>
            <a:pPr algn="ctr" eaLnBrk="0" hangingPunct="0"/>
            <a:r>
              <a:rPr lang="en-US" sz="1300" b="1">
                <a:solidFill>
                  <a:srgbClr val="FFFFFF"/>
                </a:solidFill>
              </a:rPr>
              <a:t>ASSESSMENT</a:t>
            </a:r>
          </a:p>
          <a:p>
            <a:pPr algn="ctr" eaLnBrk="0" hangingPunct="0"/>
            <a:endParaRPr lang="en-US" sz="1400"/>
          </a:p>
          <a:p>
            <a:pPr algn="ctr" eaLnBrk="0" hangingPunct="0"/>
            <a:endParaRPr lang="en-US" sz="1400"/>
          </a:p>
          <a:p>
            <a:pPr algn="ctr" eaLnBrk="0" hangingPunct="0"/>
            <a:endParaRPr lang="en-US" sz="1400"/>
          </a:p>
          <a:p>
            <a:pPr algn="ctr" eaLnBrk="0" hangingPunct="0"/>
            <a:endParaRPr lang="en-US" sz="1400"/>
          </a:p>
          <a:p>
            <a:pPr algn="ctr" eaLnBrk="0" hangingPunct="0"/>
            <a:endParaRPr lang="en-US" sz="1400"/>
          </a:p>
          <a:p>
            <a:pPr algn="ctr" eaLnBrk="0" hangingPunct="0"/>
            <a:endParaRPr lang="en-US" sz="1400"/>
          </a:p>
          <a:p>
            <a:pPr algn="ctr" eaLnBrk="0" hangingPunct="0"/>
            <a:endParaRPr lang="en-US" sz="1400"/>
          </a:p>
          <a:p>
            <a:pPr algn="ctr" eaLnBrk="0" hangingPunct="0"/>
            <a:endParaRPr lang="en-US" sz="1400"/>
          </a:p>
          <a:p>
            <a:pPr algn="ctr" eaLnBrk="0" hangingPunct="0"/>
            <a:endParaRPr lang="en-US" sz="1400"/>
          </a:p>
          <a:p>
            <a:pPr algn="ctr" eaLnBrk="0" hangingPunct="0"/>
            <a:endParaRPr lang="en-US" sz="1400"/>
          </a:p>
          <a:p>
            <a:pPr algn="ctr" eaLnBrk="0" hangingPunct="0"/>
            <a:endParaRPr lang="en-US" sz="1400"/>
          </a:p>
          <a:p>
            <a:pPr algn="ctr" eaLnBrk="0" hangingPunct="0"/>
            <a:endParaRPr lang="en-US" sz="1400"/>
          </a:p>
          <a:p>
            <a:pPr algn="ctr" eaLnBrk="0" hangingPunct="0"/>
            <a:endParaRPr lang="en-US" sz="1400"/>
          </a:p>
          <a:p>
            <a:pPr algn="ctr" eaLnBrk="0" hangingPunct="0"/>
            <a:endParaRPr lang="en-US" sz="1400"/>
          </a:p>
          <a:p>
            <a:pPr algn="ctr" eaLnBrk="0" hangingPunct="0"/>
            <a:endParaRPr lang="en-US" sz="1400"/>
          </a:p>
          <a:p>
            <a:pPr algn="ctr" eaLnBrk="0" hangingPunct="0"/>
            <a:endParaRPr lang="en-US" sz="1400"/>
          </a:p>
          <a:p>
            <a:pPr algn="ctr" eaLnBrk="0" hangingPunct="0"/>
            <a:endParaRPr lang="en-US" sz="1400"/>
          </a:p>
          <a:p>
            <a:pPr algn="ctr" eaLnBrk="0" hangingPunct="0"/>
            <a:endParaRPr lang="en-US" sz="1400"/>
          </a:p>
        </p:txBody>
      </p:sp>
      <p:sp>
        <p:nvSpPr>
          <p:cNvPr id="10245" name="Content Placeholder 3"/>
          <p:cNvSpPr txBox="1">
            <a:spLocks/>
          </p:cNvSpPr>
          <p:nvPr/>
        </p:nvSpPr>
        <p:spPr bwMode="auto">
          <a:xfrm>
            <a:off x="7907338" y="1677988"/>
            <a:ext cx="5095875" cy="6324600"/>
          </a:xfrm>
          <a:prstGeom prst="rect">
            <a:avLst/>
          </a:prstGeom>
          <a:noFill/>
          <a:ln w="9525">
            <a:noFill/>
            <a:miter lim="800000"/>
            <a:headEnd/>
            <a:tailEnd/>
          </a:ln>
        </p:spPr>
        <p:txBody>
          <a:bodyPr lIns="129910" tIns="64956" rIns="129910" bIns="64956"/>
          <a:lstStyle/>
          <a:p>
            <a:pPr marL="484188" indent="-484188" defTabSz="1296988">
              <a:spcBef>
                <a:spcPct val="20000"/>
              </a:spcBef>
              <a:buFontTx/>
              <a:buChar char="•"/>
            </a:pPr>
            <a:r>
              <a:rPr lang="en-AU" sz="3700">
                <a:solidFill>
                  <a:srgbClr val="5EE89C"/>
                </a:solidFill>
              </a:rPr>
              <a:t>Write Aloud</a:t>
            </a:r>
          </a:p>
          <a:p>
            <a:pPr marL="484188" indent="-484188" defTabSz="1296988">
              <a:spcBef>
                <a:spcPct val="20000"/>
              </a:spcBef>
            </a:pPr>
            <a:endParaRPr lang="en-AU" sz="3700">
              <a:solidFill>
                <a:srgbClr val="5EE89C"/>
              </a:solidFill>
            </a:endParaRPr>
          </a:p>
          <a:p>
            <a:pPr marL="484188" indent="-484188" defTabSz="1296988">
              <a:spcBef>
                <a:spcPct val="20000"/>
              </a:spcBef>
              <a:buFontTx/>
              <a:buChar char="•"/>
            </a:pPr>
            <a:r>
              <a:rPr lang="en-AU" sz="3700">
                <a:solidFill>
                  <a:srgbClr val="5EE89C"/>
                </a:solidFill>
              </a:rPr>
              <a:t>Shared Writing</a:t>
            </a:r>
          </a:p>
          <a:p>
            <a:pPr marL="484188" indent="-484188" defTabSz="1296988">
              <a:spcBef>
                <a:spcPct val="20000"/>
              </a:spcBef>
            </a:pPr>
            <a:endParaRPr lang="en-AU" sz="3700">
              <a:solidFill>
                <a:srgbClr val="5EE89C"/>
              </a:solidFill>
            </a:endParaRPr>
          </a:p>
          <a:p>
            <a:pPr marL="484188" indent="-484188" defTabSz="1296988">
              <a:spcBef>
                <a:spcPct val="20000"/>
              </a:spcBef>
              <a:buFontTx/>
              <a:buChar char="•"/>
            </a:pPr>
            <a:r>
              <a:rPr lang="en-AU" sz="3700">
                <a:solidFill>
                  <a:srgbClr val="5EE89C"/>
                </a:solidFill>
              </a:rPr>
              <a:t>Guided Writing</a:t>
            </a:r>
          </a:p>
          <a:p>
            <a:pPr marL="484188" indent="-484188" defTabSz="1296988">
              <a:spcBef>
                <a:spcPct val="20000"/>
              </a:spcBef>
            </a:pPr>
            <a:endParaRPr lang="en-AU" sz="3700">
              <a:solidFill>
                <a:srgbClr val="5EE89C"/>
              </a:solidFill>
            </a:endParaRPr>
          </a:p>
          <a:p>
            <a:pPr marL="484188" indent="-484188" defTabSz="1296988">
              <a:spcBef>
                <a:spcPct val="20000"/>
              </a:spcBef>
              <a:buFontTx/>
              <a:buChar char="•"/>
            </a:pPr>
            <a:r>
              <a:rPr lang="en-AU" sz="3700">
                <a:solidFill>
                  <a:srgbClr val="5EE89C"/>
                </a:solidFill>
              </a:rPr>
              <a:t>Independent Writing</a:t>
            </a:r>
          </a:p>
          <a:p>
            <a:pPr marL="484188" indent="-484188" defTabSz="1296988">
              <a:spcBef>
                <a:spcPct val="20000"/>
              </a:spcBef>
              <a:buFontTx/>
              <a:buChar char="•"/>
            </a:pPr>
            <a:endParaRPr lang="en-US" sz="2800">
              <a:solidFill>
                <a:srgbClr val="4B4B4B"/>
              </a:solidFill>
            </a:endParaRPr>
          </a:p>
        </p:txBody>
      </p:sp>
      <p:sp>
        <p:nvSpPr>
          <p:cNvPr id="10246" name="TextBox 5"/>
          <p:cNvSpPr txBox="1">
            <a:spLocks noChangeArrowheads="1"/>
          </p:cNvSpPr>
          <p:nvPr/>
        </p:nvSpPr>
        <p:spPr bwMode="auto">
          <a:xfrm>
            <a:off x="1785938" y="7664450"/>
            <a:ext cx="9574212" cy="830263"/>
          </a:xfrm>
          <a:prstGeom prst="rect">
            <a:avLst/>
          </a:prstGeom>
          <a:noFill/>
          <a:ln w="9525">
            <a:noFill/>
            <a:miter lim="800000"/>
            <a:headEnd/>
            <a:tailEnd/>
          </a:ln>
        </p:spPr>
        <p:txBody>
          <a:bodyPr lIns="91337" tIns="45669" rIns="91337" bIns="45669">
            <a:spAutoFit/>
          </a:bodyPr>
          <a:lstStyle/>
          <a:p>
            <a:r>
              <a:rPr lang="en-AU"/>
              <a:t>Writers need to be supported through  the knowledge and skills of each element.</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solidFill>
            <a:srgbClr val="5EE89C"/>
          </a:solidFill>
        </p:spPr>
        <p:txBody>
          <a:bodyPr/>
          <a:lstStyle/>
          <a:p>
            <a:pPr eaLnBrk="1" hangingPunct="1"/>
            <a:r>
              <a:rPr lang="en-AU" smtClean="0"/>
              <a:t>7 Conditions for Effective Writing</a:t>
            </a:r>
          </a:p>
        </p:txBody>
      </p:sp>
      <p:sp>
        <p:nvSpPr>
          <p:cNvPr id="3" name="Content Placeholder 2"/>
          <p:cNvSpPr>
            <a:spLocks noGrp="1"/>
          </p:cNvSpPr>
          <p:nvPr>
            <p:ph idx="1"/>
          </p:nvPr>
        </p:nvSpPr>
        <p:spPr/>
        <p:txBody>
          <a:bodyPr rtlCol="0">
            <a:normAutofit lnSpcReduction="10000"/>
          </a:bodyPr>
          <a:lstStyle/>
          <a:p>
            <a:pPr marL="487347" indent="-487347" defTabSz="1299590" eaLnBrk="1" fontAlgn="auto" hangingPunct="1">
              <a:spcAft>
                <a:spcPts val="0"/>
              </a:spcAft>
              <a:buFont typeface="Arial" pitchFamily="34" charset="0"/>
              <a:buChar char="•"/>
              <a:defRPr/>
            </a:pPr>
            <a:r>
              <a:rPr lang="en-AU" dirty="0" smtClean="0"/>
              <a:t>Time</a:t>
            </a:r>
          </a:p>
          <a:p>
            <a:pPr marL="487347" indent="-487347" defTabSz="1299590" eaLnBrk="1" fontAlgn="auto" hangingPunct="1">
              <a:spcAft>
                <a:spcPts val="0"/>
              </a:spcAft>
              <a:buFont typeface="Arial" pitchFamily="34" charset="0"/>
              <a:buChar char="•"/>
              <a:defRPr/>
            </a:pPr>
            <a:r>
              <a:rPr lang="en-AU" dirty="0" smtClean="0"/>
              <a:t>Choice</a:t>
            </a:r>
          </a:p>
          <a:p>
            <a:pPr marL="487347" indent="-487347" defTabSz="1299590" eaLnBrk="1" fontAlgn="auto" hangingPunct="1">
              <a:spcAft>
                <a:spcPts val="0"/>
              </a:spcAft>
              <a:buFont typeface="Arial" pitchFamily="34" charset="0"/>
              <a:buChar char="•"/>
              <a:defRPr/>
            </a:pPr>
            <a:r>
              <a:rPr lang="en-AU" dirty="0" smtClean="0"/>
              <a:t>Response</a:t>
            </a:r>
          </a:p>
          <a:p>
            <a:pPr marL="487347" indent="-487347" defTabSz="1299590" eaLnBrk="1" fontAlgn="auto" hangingPunct="1">
              <a:spcAft>
                <a:spcPts val="0"/>
              </a:spcAft>
              <a:buFont typeface="Arial" pitchFamily="34" charset="0"/>
              <a:buChar char="•"/>
              <a:defRPr/>
            </a:pPr>
            <a:r>
              <a:rPr lang="en-AU" dirty="0" smtClean="0"/>
              <a:t>Demonstration</a:t>
            </a:r>
          </a:p>
          <a:p>
            <a:pPr marL="487347" indent="-487347" defTabSz="1299590" eaLnBrk="1" fontAlgn="auto" hangingPunct="1">
              <a:spcAft>
                <a:spcPts val="0"/>
              </a:spcAft>
              <a:buFont typeface="Arial" pitchFamily="34" charset="0"/>
              <a:buChar char="•"/>
              <a:defRPr/>
            </a:pPr>
            <a:r>
              <a:rPr lang="en-AU" dirty="0" smtClean="0"/>
              <a:t>Expectation</a:t>
            </a:r>
          </a:p>
          <a:p>
            <a:pPr marL="487347" indent="-487347" defTabSz="1299590" eaLnBrk="1" fontAlgn="auto" hangingPunct="1">
              <a:spcAft>
                <a:spcPts val="0"/>
              </a:spcAft>
              <a:buFont typeface="Arial" pitchFamily="34" charset="0"/>
              <a:buChar char="•"/>
              <a:defRPr/>
            </a:pPr>
            <a:r>
              <a:rPr lang="en-AU" dirty="0" smtClean="0"/>
              <a:t>Room Structure</a:t>
            </a:r>
          </a:p>
          <a:p>
            <a:pPr marL="487347" indent="-487347" defTabSz="1299590" eaLnBrk="1" fontAlgn="auto" hangingPunct="1">
              <a:spcAft>
                <a:spcPts val="0"/>
              </a:spcAft>
              <a:buFont typeface="Arial" pitchFamily="34" charset="0"/>
              <a:buChar char="•"/>
              <a:defRPr/>
            </a:pPr>
            <a:r>
              <a:rPr lang="en-AU" dirty="0" smtClean="0"/>
              <a:t>Evaluation</a:t>
            </a:r>
          </a:p>
          <a:p>
            <a:pPr marL="487347" indent="-487347" defTabSz="1299590" eaLnBrk="1" fontAlgn="auto" hangingPunct="1">
              <a:spcAft>
                <a:spcPts val="0"/>
              </a:spcAft>
              <a:buFont typeface="Arial" charset="0"/>
              <a:buNone/>
              <a:defRPr/>
            </a:pPr>
            <a:r>
              <a:rPr lang="en-AU" dirty="0" smtClean="0"/>
              <a:t>                                         </a:t>
            </a:r>
            <a:r>
              <a:rPr lang="en-AU" sz="3600" dirty="0" smtClean="0"/>
              <a:t>Graves</a:t>
            </a:r>
          </a:p>
          <a:p>
            <a:pPr marL="487347" indent="-487347" defTabSz="1299590" eaLnBrk="1" fontAlgn="auto" hangingPunct="1">
              <a:spcAft>
                <a:spcPts val="0"/>
              </a:spcAft>
              <a:buFont typeface="Arial" charset="0"/>
              <a:buNone/>
              <a:defRPr/>
            </a:pPr>
            <a:endParaRPr lang="en-AU" dirty="0" smtClean="0"/>
          </a:p>
          <a:p>
            <a:pPr marL="487347" indent="-487347" defTabSz="1299590" eaLnBrk="1" fontAlgn="auto" hangingPunct="1">
              <a:spcAft>
                <a:spcPts val="0"/>
              </a:spcAft>
              <a:buFont typeface="Arial" pitchFamily="34" charset="0"/>
              <a:buChar char="•"/>
              <a:defRPr/>
            </a:pPr>
            <a:endParaRPr lang="en-AU"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4"/>
          <p:cNvSpPr>
            <a:spLocks noGrp="1"/>
          </p:cNvSpPr>
          <p:nvPr>
            <p:ph type="title"/>
          </p:nvPr>
        </p:nvSpPr>
        <p:spPr>
          <a:xfrm>
            <a:off x="1138238" y="381000"/>
            <a:ext cx="11053762" cy="1449388"/>
          </a:xfrm>
          <a:solidFill>
            <a:srgbClr val="5EE89C"/>
          </a:solidFill>
        </p:spPr>
        <p:txBody>
          <a:bodyPr rtlCol="0">
            <a:normAutofit fontScale="90000"/>
          </a:bodyPr>
          <a:lstStyle/>
          <a:p>
            <a:pPr defTabSz="1299590" eaLnBrk="1" fontAlgn="auto" hangingPunct="1">
              <a:spcAft>
                <a:spcPts val="0"/>
              </a:spcAft>
              <a:defRPr/>
            </a:pPr>
            <a:r>
              <a:rPr lang="en-US" dirty="0" smtClean="0">
                <a:solidFill>
                  <a:schemeClr val="accent4"/>
                </a:solidFill>
              </a:rPr>
              <a:t/>
            </a:r>
            <a:br>
              <a:rPr lang="en-US" dirty="0" smtClean="0">
                <a:solidFill>
                  <a:schemeClr val="accent4"/>
                </a:solidFill>
              </a:rPr>
            </a:br>
            <a:r>
              <a:rPr lang="en-US" dirty="0" smtClean="0">
                <a:solidFill>
                  <a:schemeClr val="accent4"/>
                </a:solidFill>
              </a:rPr>
              <a:t/>
            </a:r>
            <a:br>
              <a:rPr lang="en-US" dirty="0" smtClean="0">
                <a:solidFill>
                  <a:schemeClr val="accent4"/>
                </a:solidFill>
              </a:rPr>
            </a:br>
            <a:r>
              <a:rPr lang="en-US" dirty="0">
                <a:solidFill>
                  <a:schemeClr val="accent4"/>
                </a:solidFill>
              </a:rPr>
              <a:t> </a:t>
            </a:r>
            <a:r>
              <a:rPr lang="en-US" dirty="0"/>
              <a:t>Writing Strategies </a:t>
            </a:r>
            <a:r>
              <a:rPr lang="en-US" dirty="0" smtClean="0"/>
              <a:t/>
            </a:r>
            <a:br>
              <a:rPr lang="en-US" dirty="0" smtClean="0"/>
            </a:br>
            <a:r>
              <a:rPr lang="en-US" dirty="0" smtClean="0"/>
              <a:t/>
            </a:r>
            <a:br>
              <a:rPr lang="en-US" dirty="0" smtClean="0"/>
            </a:br>
            <a:endParaRPr lang="en-US" dirty="0" smtClean="0"/>
          </a:p>
        </p:txBody>
      </p:sp>
      <p:sp>
        <p:nvSpPr>
          <p:cNvPr id="9219" name="Content Placeholder 5"/>
          <p:cNvSpPr>
            <a:spLocks noGrp="1"/>
          </p:cNvSpPr>
          <p:nvPr>
            <p:ph idx="1"/>
          </p:nvPr>
        </p:nvSpPr>
        <p:spPr>
          <a:xfrm>
            <a:off x="1090613" y="1982788"/>
            <a:ext cx="4767262" cy="6324600"/>
          </a:xfrm>
        </p:spPr>
        <p:txBody>
          <a:bodyPr rtlCol="0">
            <a:normAutofit/>
          </a:bodyPr>
          <a:lstStyle/>
          <a:p>
            <a:pPr marL="487347" indent="-487347" defTabSz="1299590" eaLnBrk="1" fontAlgn="auto" hangingPunct="1">
              <a:spcAft>
                <a:spcPts val="0"/>
              </a:spcAft>
              <a:buFont typeface="Arial" pitchFamily="34" charset="0"/>
              <a:buChar char="•"/>
              <a:defRPr/>
            </a:pPr>
            <a:r>
              <a:rPr lang="en-AU" sz="3100" b="1" dirty="0">
                <a:solidFill>
                  <a:schemeClr val="accent4"/>
                </a:solidFill>
              </a:rPr>
              <a:t>Predicting</a:t>
            </a:r>
            <a:endParaRPr lang="en-AU" sz="3100" dirty="0">
              <a:solidFill>
                <a:schemeClr val="accent4"/>
              </a:solidFill>
            </a:endParaRPr>
          </a:p>
          <a:p>
            <a:pPr marL="487347" indent="-487347" defTabSz="1299590" eaLnBrk="1" fontAlgn="auto" hangingPunct="1">
              <a:spcAft>
                <a:spcPts val="0"/>
              </a:spcAft>
              <a:buFont typeface="Arial" pitchFamily="34" charset="0"/>
              <a:buChar char="•"/>
              <a:defRPr/>
            </a:pPr>
            <a:r>
              <a:rPr lang="en-AU" sz="3100" b="1" dirty="0">
                <a:solidFill>
                  <a:schemeClr val="accent4"/>
                </a:solidFill>
              </a:rPr>
              <a:t>Connecting</a:t>
            </a:r>
            <a:endParaRPr lang="en-AU" sz="3100" dirty="0">
              <a:solidFill>
                <a:schemeClr val="accent4"/>
              </a:solidFill>
            </a:endParaRPr>
          </a:p>
          <a:p>
            <a:pPr marL="487347" indent="-487347" defTabSz="1299590" eaLnBrk="1" fontAlgn="auto" hangingPunct="1">
              <a:spcAft>
                <a:spcPts val="0"/>
              </a:spcAft>
              <a:buFont typeface="Arial" pitchFamily="34" charset="0"/>
              <a:buChar char="•"/>
              <a:defRPr/>
            </a:pPr>
            <a:r>
              <a:rPr lang="en-AU" sz="3100" b="1" dirty="0">
                <a:solidFill>
                  <a:schemeClr val="accent4"/>
                </a:solidFill>
              </a:rPr>
              <a:t>Comparing</a:t>
            </a:r>
            <a:endParaRPr lang="en-AU" sz="3100" dirty="0">
              <a:solidFill>
                <a:schemeClr val="accent4"/>
              </a:solidFill>
            </a:endParaRPr>
          </a:p>
          <a:p>
            <a:pPr marL="487347" indent="-487347" defTabSz="1299590" eaLnBrk="1" fontAlgn="auto" hangingPunct="1">
              <a:spcAft>
                <a:spcPts val="0"/>
              </a:spcAft>
              <a:buFont typeface="Arial" pitchFamily="34" charset="0"/>
              <a:buChar char="•"/>
              <a:defRPr/>
            </a:pPr>
            <a:r>
              <a:rPr lang="en-AU" sz="3100" b="1" dirty="0">
                <a:solidFill>
                  <a:schemeClr val="accent4"/>
                </a:solidFill>
              </a:rPr>
              <a:t>Synthesising</a:t>
            </a:r>
            <a:endParaRPr lang="en-AU" sz="3100" dirty="0">
              <a:solidFill>
                <a:schemeClr val="accent4"/>
              </a:solidFill>
            </a:endParaRPr>
          </a:p>
          <a:p>
            <a:pPr marL="487347" indent="-487347" defTabSz="1299590" eaLnBrk="1" fontAlgn="auto" hangingPunct="1">
              <a:spcAft>
                <a:spcPts val="0"/>
              </a:spcAft>
              <a:buFont typeface="Arial" pitchFamily="34" charset="0"/>
              <a:buChar char="•"/>
              <a:defRPr/>
            </a:pPr>
            <a:r>
              <a:rPr lang="en-AU" sz="3100" b="1" dirty="0">
                <a:solidFill>
                  <a:schemeClr val="accent4"/>
                </a:solidFill>
              </a:rPr>
              <a:t>Creating Images</a:t>
            </a:r>
            <a:endParaRPr lang="en-AU" sz="3100" dirty="0">
              <a:solidFill>
                <a:schemeClr val="accent4"/>
              </a:solidFill>
            </a:endParaRPr>
          </a:p>
          <a:p>
            <a:pPr marL="487347" indent="-487347" defTabSz="1299590" eaLnBrk="1" fontAlgn="auto" hangingPunct="1">
              <a:spcAft>
                <a:spcPts val="0"/>
              </a:spcAft>
              <a:buFont typeface="Arial" pitchFamily="34" charset="0"/>
              <a:buChar char="•"/>
              <a:defRPr/>
            </a:pPr>
            <a:r>
              <a:rPr lang="en-AU" sz="3100" b="1" dirty="0">
                <a:solidFill>
                  <a:schemeClr val="accent4"/>
                </a:solidFill>
              </a:rPr>
              <a:t>Self Questioning</a:t>
            </a:r>
            <a:endParaRPr lang="en-AU" sz="3100" dirty="0">
              <a:solidFill>
                <a:schemeClr val="accent4"/>
              </a:solidFill>
            </a:endParaRPr>
          </a:p>
          <a:p>
            <a:pPr marL="487347" indent="-487347" defTabSz="1299590" eaLnBrk="1" fontAlgn="auto" hangingPunct="1">
              <a:spcAft>
                <a:spcPts val="0"/>
              </a:spcAft>
              <a:buFont typeface="Arial" pitchFamily="34" charset="0"/>
              <a:buChar char="•"/>
              <a:defRPr/>
            </a:pPr>
            <a:r>
              <a:rPr lang="en-AU" sz="3100" b="1" dirty="0">
                <a:solidFill>
                  <a:schemeClr val="accent4"/>
                </a:solidFill>
              </a:rPr>
              <a:t>Determining Importance</a:t>
            </a:r>
          </a:p>
          <a:p>
            <a:pPr marL="487347" indent="-487347" defTabSz="1299590" eaLnBrk="1" fontAlgn="auto" hangingPunct="1">
              <a:spcAft>
                <a:spcPts val="0"/>
              </a:spcAft>
              <a:buFont typeface="Arial" pitchFamily="34" charset="0"/>
              <a:buChar char="•"/>
              <a:defRPr/>
            </a:pPr>
            <a:r>
              <a:rPr lang="en-AU" sz="3100" b="1" dirty="0" smtClean="0">
                <a:solidFill>
                  <a:schemeClr val="accent4"/>
                </a:solidFill>
              </a:rPr>
              <a:t>Summarising</a:t>
            </a:r>
          </a:p>
          <a:p>
            <a:pPr marL="487347" indent="-487347" defTabSz="1299590" eaLnBrk="1" fontAlgn="auto" hangingPunct="1">
              <a:spcAft>
                <a:spcPts val="0"/>
              </a:spcAft>
              <a:buFont typeface="Arial" charset="0"/>
              <a:buNone/>
              <a:defRPr/>
            </a:pPr>
            <a:r>
              <a:rPr lang="en-AU" sz="3100" b="1" dirty="0">
                <a:solidFill>
                  <a:schemeClr val="accent4"/>
                </a:solidFill>
              </a:rPr>
              <a:t> </a:t>
            </a:r>
            <a:r>
              <a:rPr lang="en-AU" sz="3100" b="1" dirty="0" smtClean="0">
                <a:solidFill>
                  <a:schemeClr val="accent4"/>
                </a:solidFill>
              </a:rPr>
              <a:t>                  /</a:t>
            </a:r>
            <a:r>
              <a:rPr lang="en-AU" sz="3100" b="1" dirty="0">
                <a:solidFill>
                  <a:schemeClr val="accent4"/>
                </a:solidFill>
              </a:rPr>
              <a:t>Paraphrasing</a:t>
            </a:r>
            <a:endParaRPr lang="en-AU" sz="3100" dirty="0">
              <a:solidFill>
                <a:schemeClr val="accent4"/>
              </a:solidFill>
            </a:endParaRPr>
          </a:p>
          <a:p>
            <a:pPr marL="487347" indent="-487347" defTabSz="1299590" eaLnBrk="1" fontAlgn="auto" hangingPunct="1">
              <a:spcAft>
                <a:spcPts val="0"/>
              </a:spcAft>
              <a:buFont typeface="Arial" pitchFamily="34" charset="0"/>
              <a:buChar char="•"/>
              <a:defRPr/>
            </a:pPr>
            <a:r>
              <a:rPr lang="en-AU" sz="3100" b="1" dirty="0">
                <a:solidFill>
                  <a:schemeClr val="accent4"/>
                </a:solidFill>
              </a:rPr>
              <a:t>Re-Reading         </a:t>
            </a:r>
            <a:endParaRPr lang="en-AU" sz="3100" dirty="0">
              <a:solidFill>
                <a:schemeClr val="accent4"/>
              </a:solidFill>
            </a:endParaRPr>
          </a:p>
          <a:p>
            <a:pPr marL="487347" indent="-487347" defTabSz="1299590" eaLnBrk="1" fontAlgn="auto" hangingPunct="1">
              <a:spcAft>
                <a:spcPts val="0"/>
              </a:spcAft>
              <a:buFont typeface="Arial" pitchFamily="34" charset="0"/>
              <a:buChar char="•"/>
              <a:defRPr/>
            </a:pPr>
            <a:endParaRPr lang="en-US" sz="2400" dirty="0"/>
          </a:p>
        </p:txBody>
      </p:sp>
      <p:sp>
        <p:nvSpPr>
          <p:cNvPr id="12292" name="TextBox 3"/>
          <p:cNvSpPr txBox="1">
            <a:spLocks noChangeArrowheads="1"/>
          </p:cNvSpPr>
          <p:nvPr/>
        </p:nvSpPr>
        <p:spPr bwMode="auto">
          <a:xfrm>
            <a:off x="12368213" y="9297988"/>
            <a:ext cx="381000" cy="266700"/>
          </a:xfrm>
          <a:prstGeom prst="rect">
            <a:avLst/>
          </a:prstGeom>
          <a:noFill/>
          <a:ln w="9525">
            <a:noFill/>
            <a:miter lim="800000"/>
            <a:headEnd/>
            <a:tailEnd/>
          </a:ln>
        </p:spPr>
        <p:txBody>
          <a:bodyPr lIns="91337" tIns="45669" rIns="91337" bIns="45669">
            <a:spAutoFit/>
          </a:bodyPr>
          <a:lstStyle/>
          <a:p>
            <a:r>
              <a:rPr lang="en-US" sz="1100"/>
              <a:t>31</a:t>
            </a:r>
          </a:p>
        </p:txBody>
      </p:sp>
      <p:sp>
        <p:nvSpPr>
          <p:cNvPr id="6" name="TextBox 5"/>
          <p:cNvSpPr txBox="1"/>
          <p:nvPr/>
        </p:nvSpPr>
        <p:spPr>
          <a:xfrm>
            <a:off x="6859588" y="2378075"/>
            <a:ext cx="5214937" cy="4862513"/>
          </a:xfrm>
          <a:prstGeom prst="rect">
            <a:avLst/>
          </a:prstGeom>
          <a:noFill/>
        </p:spPr>
        <p:txBody>
          <a:bodyPr lIns="91337" tIns="45669" rIns="91337" bIns="45669">
            <a:spAutoFit/>
          </a:bodyPr>
          <a:lstStyle/>
          <a:p>
            <a:pPr>
              <a:buFont typeface="Arial" pitchFamily="34" charset="0"/>
              <a:buChar char="•"/>
              <a:defRPr/>
            </a:pPr>
            <a:r>
              <a:rPr lang="en-AU" sz="3100" dirty="0">
                <a:latin typeface="+mn-lt"/>
                <a:ea typeface="ＭＳ Ｐゴシック" pitchFamily="-106" charset="-128"/>
              </a:rPr>
              <a:t>Chunking</a:t>
            </a:r>
          </a:p>
          <a:p>
            <a:pPr>
              <a:buFont typeface="Arial" pitchFamily="34" charset="0"/>
              <a:buChar char="•"/>
              <a:defRPr/>
            </a:pPr>
            <a:r>
              <a:rPr lang="en-AU" sz="3100" dirty="0">
                <a:latin typeface="+mn-lt"/>
                <a:ea typeface="ＭＳ Ｐゴシック" pitchFamily="-106" charset="-128"/>
              </a:rPr>
              <a:t>Sounding Out</a:t>
            </a:r>
          </a:p>
          <a:p>
            <a:pPr>
              <a:buFont typeface="Arial" pitchFamily="34" charset="0"/>
              <a:buChar char="•"/>
              <a:defRPr/>
            </a:pPr>
            <a:r>
              <a:rPr lang="en-AU" sz="3100" dirty="0">
                <a:latin typeface="+mn-lt"/>
                <a:ea typeface="ＭＳ Ｐゴシック" pitchFamily="-106" charset="-128"/>
              </a:rPr>
              <a:t>Using Analogy</a:t>
            </a:r>
          </a:p>
          <a:p>
            <a:pPr>
              <a:buFont typeface="Arial" pitchFamily="34" charset="0"/>
              <a:buChar char="•"/>
              <a:defRPr/>
            </a:pPr>
            <a:r>
              <a:rPr lang="en-AU" sz="3100" dirty="0">
                <a:latin typeface="+mn-lt"/>
                <a:ea typeface="ＭＳ Ｐゴシック" pitchFamily="-106" charset="-128"/>
              </a:rPr>
              <a:t>Consulting an Authority</a:t>
            </a:r>
          </a:p>
          <a:p>
            <a:pPr>
              <a:buFont typeface="Arial" pitchFamily="34" charset="0"/>
              <a:buChar char="•"/>
              <a:defRPr/>
            </a:pPr>
            <a:r>
              <a:rPr lang="en-AU" sz="3100" dirty="0">
                <a:latin typeface="+mn-lt"/>
                <a:ea typeface="ＭＳ Ｐゴシック" pitchFamily="-106" charset="-128"/>
              </a:rPr>
              <a:t>Using Spelling Generalisations</a:t>
            </a:r>
          </a:p>
          <a:p>
            <a:pPr>
              <a:buFont typeface="Arial" pitchFamily="34" charset="0"/>
              <a:buChar char="•"/>
              <a:defRPr/>
            </a:pPr>
            <a:r>
              <a:rPr lang="en-AU" sz="3100" dirty="0">
                <a:latin typeface="+mn-lt"/>
                <a:ea typeface="ＭＳ Ｐゴシック" pitchFamily="-106" charset="-128"/>
              </a:rPr>
              <a:t>Using Meaning</a:t>
            </a:r>
          </a:p>
          <a:p>
            <a:pPr>
              <a:buFont typeface="Arial" pitchFamily="34" charset="0"/>
              <a:buChar char="•"/>
              <a:defRPr/>
            </a:pPr>
            <a:endParaRPr lang="en-AU" sz="3100" dirty="0">
              <a:latin typeface="+mn-lt"/>
              <a:ea typeface="ＭＳ Ｐゴシック" pitchFamily="-106" charset="-128"/>
            </a:endParaRPr>
          </a:p>
          <a:p>
            <a:pPr>
              <a:buFont typeface="Arial" pitchFamily="34" charset="0"/>
              <a:buChar char="•"/>
              <a:defRPr/>
            </a:pPr>
            <a:endParaRPr lang="en-AU" sz="3100" dirty="0">
              <a:latin typeface="+mn-lt"/>
              <a:ea typeface="ＭＳ Ｐゴシック" pitchFamily="-106" charset="-128"/>
            </a:endParaRPr>
          </a:p>
          <a:p>
            <a:pPr>
              <a:defRPr/>
            </a:pPr>
            <a:endParaRPr lang="en-AU" sz="3100" dirty="0">
              <a:latin typeface="+mn-lt"/>
              <a:ea typeface="ＭＳ Ｐゴシック" pitchFamily="-106" charset="-128"/>
            </a:endParaRPr>
          </a:p>
          <a:p>
            <a:pPr>
              <a:defRPr/>
            </a:pPr>
            <a:r>
              <a:rPr lang="en-AU" sz="3100" dirty="0">
                <a:latin typeface="+mn-lt"/>
                <a:ea typeface="ＭＳ Ｐゴシック" pitchFamily="-106" charset="-128"/>
              </a:rPr>
              <a:t>First Steps                      </a:t>
            </a:r>
            <a:r>
              <a:rPr lang="en-AU" sz="3100" dirty="0">
                <a:solidFill>
                  <a:srgbClr val="00B050"/>
                </a:solidFill>
                <a:latin typeface="+mn-lt"/>
                <a:ea typeface="ＭＳ Ｐゴシック" pitchFamily="-106" charset="-128"/>
              </a:rPr>
              <a:t>HO 2&amp;3 </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4"/>
          <p:cNvSpPr>
            <a:spLocks noGrp="1"/>
          </p:cNvSpPr>
          <p:nvPr>
            <p:ph type="title"/>
          </p:nvPr>
        </p:nvSpPr>
        <p:spPr>
          <a:xfrm>
            <a:off x="1138238" y="381000"/>
            <a:ext cx="11053762" cy="1449388"/>
          </a:xfrm>
          <a:solidFill>
            <a:srgbClr val="5EE89C"/>
          </a:solidFill>
        </p:spPr>
        <p:txBody>
          <a:bodyPr rtlCol="0">
            <a:normAutofit fontScale="90000"/>
          </a:bodyPr>
          <a:lstStyle/>
          <a:p>
            <a:pPr defTabSz="1299590" eaLnBrk="1" fontAlgn="auto" hangingPunct="1">
              <a:spcAft>
                <a:spcPts val="0"/>
              </a:spcAft>
              <a:defRPr/>
            </a:pPr>
            <a:r>
              <a:rPr lang="en-US" dirty="0" smtClean="0"/>
              <a:t/>
            </a:r>
            <a:br>
              <a:rPr lang="en-US" dirty="0" smtClean="0"/>
            </a:br>
            <a:r>
              <a:rPr lang="en-US" dirty="0" smtClean="0"/>
              <a:t/>
            </a:r>
            <a:br>
              <a:rPr lang="en-US" dirty="0" smtClean="0"/>
            </a:br>
            <a:r>
              <a:rPr lang="en-US" dirty="0" smtClean="0"/>
              <a:t> Writing Routines </a:t>
            </a:r>
            <a:br>
              <a:rPr lang="en-US" dirty="0" smtClean="0"/>
            </a:br>
            <a:r>
              <a:rPr lang="en-US" dirty="0" smtClean="0"/>
              <a:t/>
            </a:r>
            <a:br>
              <a:rPr lang="en-US" dirty="0" smtClean="0"/>
            </a:br>
            <a:endParaRPr lang="en-US" dirty="0" smtClean="0"/>
          </a:p>
        </p:txBody>
      </p:sp>
      <p:sp>
        <p:nvSpPr>
          <p:cNvPr id="13315" name="Content Placeholder 5"/>
          <p:cNvSpPr>
            <a:spLocks noGrp="1"/>
          </p:cNvSpPr>
          <p:nvPr>
            <p:ph idx="1"/>
          </p:nvPr>
        </p:nvSpPr>
        <p:spPr>
          <a:xfrm>
            <a:off x="1090613" y="1982788"/>
            <a:ext cx="11053762" cy="6324600"/>
          </a:xfrm>
        </p:spPr>
        <p:txBody>
          <a:bodyPr/>
          <a:lstStyle/>
          <a:p>
            <a:pPr marL="484188" algn="just" defTabSz="1298575" eaLnBrk="1" hangingPunct="1">
              <a:lnSpc>
                <a:spcPct val="90000"/>
              </a:lnSpc>
            </a:pPr>
            <a:r>
              <a:rPr lang="en-AU" sz="3600" dirty="0" smtClean="0"/>
              <a:t>Mini Lessons</a:t>
            </a:r>
          </a:p>
          <a:p>
            <a:pPr marL="484188" algn="just" defTabSz="1298575" eaLnBrk="1" hangingPunct="1">
              <a:lnSpc>
                <a:spcPct val="90000"/>
              </a:lnSpc>
            </a:pPr>
            <a:r>
              <a:rPr lang="en-AU" sz="3600" dirty="0" smtClean="0"/>
              <a:t>Writing Conferences – Teacher and Peer</a:t>
            </a:r>
          </a:p>
          <a:p>
            <a:pPr marL="484188" algn="just" defTabSz="1298575" eaLnBrk="1" hangingPunct="1">
              <a:lnSpc>
                <a:spcPct val="90000"/>
              </a:lnSpc>
            </a:pPr>
            <a:r>
              <a:rPr lang="en-AU" sz="3600" dirty="0" smtClean="0"/>
              <a:t>Author’s Chair/ Purpose and audience</a:t>
            </a:r>
          </a:p>
          <a:p>
            <a:pPr marL="484188" algn="just" defTabSz="1298575" eaLnBrk="1" hangingPunct="1">
              <a:lnSpc>
                <a:spcPct val="90000"/>
              </a:lnSpc>
            </a:pPr>
            <a:r>
              <a:rPr lang="en-AU" sz="3600" dirty="0" smtClean="0"/>
              <a:t>Writer’s Notebook</a:t>
            </a:r>
          </a:p>
          <a:p>
            <a:pPr marL="484188" algn="just" defTabSz="1298575" eaLnBrk="1" hangingPunct="1">
              <a:lnSpc>
                <a:spcPct val="90000"/>
              </a:lnSpc>
            </a:pPr>
            <a:r>
              <a:rPr lang="en-AU" sz="3600" dirty="0" smtClean="0"/>
              <a:t>Refining/ publishing</a:t>
            </a:r>
          </a:p>
          <a:p>
            <a:pPr marL="484188" algn="just" defTabSz="1298575" eaLnBrk="1" hangingPunct="1">
              <a:lnSpc>
                <a:spcPct val="90000"/>
              </a:lnSpc>
              <a:buFont typeface="Arial" charset="0"/>
              <a:buNone/>
            </a:pPr>
            <a:endParaRPr lang="en-US" sz="3100" dirty="0" smtClean="0"/>
          </a:p>
          <a:p>
            <a:pPr marL="484188" algn="just" defTabSz="1298575" eaLnBrk="1" hangingPunct="1">
              <a:lnSpc>
                <a:spcPct val="90000"/>
              </a:lnSpc>
              <a:buFont typeface="Arial" charset="0"/>
              <a:buNone/>
            </a:pPr>
            <a:r>
              <a:rPr lang="en-US" sz="3600" b="1" dirty="0" smtClean="0">
                <a:solidFill>
                  <a:srgbClr val="5EE89C"/>
                </a:solidFill>
              </a:rPr>
              <a:t>WHY?</a:t>
            </a:r>
          </a:p>
          <a:p>
            <a:pPr marL="484188" algn="just" defTabSz="1298575" eaLnBrk="1" hangingPunct="1">
              <a:lnSpc>
                <a:spcPct val="90000"/>
              </a:lnSpc>
              <a:buFont typeface="Arial" charset="0"/>
              <a:buNone/>
            </a:pPr>
            <a:r>
              <a:rPr lang="en-US" sz="3600" b="1" dirty="0" smtClean="0">
                <a:solidFill>
                  <a:srgbClr val="5EE89C"/>
                </a:solidFill>
              </a:rPr>
              <a:t>WHERE?</a:t>
            </a:r>
          </a:p>
          <a:p>
            <a:pPr marL="484188" algn="just" defTabSz="1298575" eaLnBrk="1" hangingPunct="1">
              <a:lnSpc>
                <a:spcPct val="90000"/>
              </a:lnSpc>
              <a:buFont typeface="Arial" charset="0"/>
              <a:buNone/>
            </a:pPr>
            <a:endParaRPr lang="en-US" sz="3100" dirty="0" smtClean="0"/>
          </a:p>
          <a:p>
            <a:pPr marL="484188" algn="just" defTabSz="1298575" eaLnBrk="1" hangingPunct="1">
              <a:lnSpc>
                <a:spcPct val="90000"/>
              </a:lnSpc>
              <a:buFont typeface="Arial" charset="0"/>
              <a:buNone/>
            </a:pPr>
            <a:endParaRPr lang="en-US" sz="3100" dirty="0" smtClean="0"/>
          </a:p>
        </p:txBody>
      </p:sp>
      <p:sp>
        <p:nvSpPr>
          <p:cNvPr id="13316" name="TextBox 3"/>
          <p:cNvSpPr txBox="1">
            <a:spLocks noChangeArrowheads="1"/>
          </p:cNvSpPr>
          <p:nvPr/>
        </p:nvSpPr>
        <p:spPr bwMode="auto">
          <a:xfrm>
            <a:off x="12368213" y="9297988"/>
            <a:ext cx="381000" cy="266700"/>
          </a:xfrm>
          <a:prstGeom prst="rect">
            <a:avLst/>
          </a:prstGeom>
          <a:noFill/>
          <a:ln w="9525">
            <a:noFill/>
            <a:miter lim="800000"/>
            <a:headEnd/>
            <a:tailEnd/>
          </a:ln>
        </p:spPr>
        <p:txBody>
          <a:bodyPr lIns="91337" tIns="45669" rIns="91337" bIns="45669">
            <a:spAutoFit/>
          </a:bodyPr>
          <a:lstStyle/>
          <a:p>
            <a:r>
              <a:rPr lang="en-US" sz="1100"/>
              <a:t>34</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a:xfrm>
            <a:off x="928688" y="381000"/>
            <a:ext cx="10860087" cy="1497013"/>
          </a:xfrm>
          <a:solidFill>
            <a:srgbClr val="5EE89C"/>
          </a:solidFill>
        </p:spPr>
        <p:txBody>
          <a:bodyPr/>
          <a:lstStyle/>
          <a:p>
            <a:pPr eaLnBrk="1" hangingPunct="1"/>
            <a:r>
              <a:rPr lang="en-US" smtClean="0"/>
              <a:t>Session Outline</a:t>
            </a:r>
          </a:p>
        </p:txBody>
      </p:sp>
      <p:sp>
        <p:nvSpPr>
          <p:cNvPr id="8195" name="Rectangle 3"/>
          <p:cNvSpPr>
            <a:spLocks noGrp="1" noChangeArrowheads="1"/>
          </p:cNvSpPr>
          <p:nvPr>
            <p:ph type="body" idx="4294967295"/>
          </p:nvPr>
        </p:nvSpPr>
        <p:spPr>
          <a:xfrm>
            <a:off x="1071563" y="2592388"/>
            <a:ext cx="10645775" cy="4951412"/>
          </a:xfrm>
        </p:spPr>
        <p:txBody>
          <a:bodyPr/>
          <a:lstStyle/>
          <a:p>
            <a:pPr eaLnBrk="1" hangingPunct="1"/>
            <a:r>
              <a:rPr lang="en-AU" dirty="0" smtClean="0"/>
              <a:t>Using data to inform teaching</a:t>
            </a:r>
          </a:p>
          <a:p>
            <a:pPr eaLnBrk="1" hangingPunct="1"/>
            <a:r>
              <a:rPr lang="en-AU" dirty="0" smtClean="0"/>
              <a:t>Conditions for Writing</a:t>
            </a:r>
          </a:p>
          <a:p>
            <a:pPr eaLnBrk="1" hangingPunct="1"/>
            <a:r>
              <a:rPr lang="en-AU" dirty="0" smtClean="0"/>
              <a:t>Writing Strategies</a:t>
            </a:r>
          </a:p>
          <a:p>
            <a:pPr eaLnBrk="1" hangingPunct="1"/>
            <a:r>
              <a:rPr lang="en-AU" dirty="0" smtClean="0"/>
              <a:t>Writing Routines</a:t>
            </a:r>
          </a:p>
          <a:p>
            <a:pPr eaLnBrk="1" hangingPunct="1"/>
            <a:r>
              <a:rPr lang="en-AU" dirty="0" smtClean="0"/>
              <a:t>Revising</a:t>
            </a:r>
          </a:p>
          <a:p>
            <a:pPr eaLnBrk="1" hangingPunct="1"/>
            <a:r>
              <a:rPr lang="en-AU" dirty="0" smtClean="0"/>
              <a:t>Where to next</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1000125" y="377825"/>
            <a:ext cx="10860088" cy="1625600"/>
          </a:xfrm>
          <a:solidFill>
            <a:srgbClr val="5EE89C"/>
          </a:solidFill>
        </p:spPr>
        <p:txBody>
          <a:bodyPr/>
          <a:lstStyle/>
          <a:p>
            <a:pPr eaLnBrk="1" hangingPunct="1"/>
            <a:r>
              <a:rPr lang="en-AU" smtClean="0"/>
              <a:t>Taking Notes</a:t>
            </a:r>
          </a:p>
        </p:txBody>
      </p:sp>
      <p:sp>
        <p:nvSpPr>
          <p:cNvPr id="13315" name="Content Placeholder 2"/>
          <p:cNvSpPr>
            <a:spLocks noGrp="1"/>
          </p:cNvSpPr>
          <p:nvPr>
            <p:ph idx="1"/>
          </p:nvPr>
        </p:nvSpPr>
        <p:spPr>
          <a:xfrm>
            <a:off x="650875" y="2276475"/>
            <a:ext cx="11701463" cy="6706368"/>
          </a:xfrm>
          <a:ln>
            <a:solidFill>
              <a:schemeClr val="accent1"/>
            </a:solidFill>
          </a:ln>
        </p:spPr>
        <p:txBody>
          <a:bodyPr/>
          <a:lstStyle/>
          <a:p>
            <a:pPr eaLnBrk="1" hangingPunct="1">
              <a:defRPr/>
            </a:pPr>
            <a:endParaRPr lang="en-AU" dirty="0" smtClean="0"/>
          </a:p>
          <a:p>
            <a:pPr eaLnBrk="1" hangingPunct="1">
              <a:defRPr/>
            </a:pPr>
            <a:r>
              <a:rPr lang="en-AU" dirty="0" smtClean="0"/>
              <a:t>A3 ‘Writing Routines’ retrieval sheet.</a:t>
            </a:r>
          </a:p>
          <a:p>
            <a:pPr marL="0" indent="0" eaLnBrk="1" hangingPunct="1">
              <a:buFont typeface="Arial" charset="0"/>
              <a:buNone/>
              <a:defRPr/>
            </a:pPr>
            <a:r>
              <a:rPr lang="en-AU" sz="3600" dirty="0" smtClean="0">
                <a:solidFill>
                  <a:srgbClr val="00B050"/>
                </a:solidFill>
              </a:rPr>
              <a:t>	</a:t>
            </a:r>
            <a:r>
              <a:rPr lang="en-AU" sz="3600" b="1" dirty="0" smtClean="0">
                <a:solidFill>
                  <a:schemeClr val="accent3">
                    <a:lumMod val="50000"/>
                  </a:schemeClr>
                </a:solidFill>
              </a:rPr>
              <a:t>Use Jigsaw model to look at each of the ‘routines’</a:t>
            </a:r>
          </a:p>
          <a:p>
            <a:pPr marL="1136650" lvl="2" indent="0" eaLnBrk="1" hangingPunct="1">
              <a:defRPr/>
            </a:pPr>
            <a:r>
              <a:rPr lang="en-AU" sz="3200" b="1" dirty="0" smtClean="0">
                <a:solidFill>
                  <a:srgbClr val="00B050"/>
                </a:solidFill>
              </a:rPr>
              <a:t>Groups of 4 people</a:t>
            </a:r>
          </a:p>
          <a:p>
            <a:pPr marL="1136650" lvl="2" indent="0" eaLnBrk="1" hangingPunct="1">
              <a:defRPr/>
            </a:pPr>
            <a:r>
              <a:rPr lang="en-AU" sz="3200" b="1" dirty="0" smtClean="0">
                <a:solidFill>
                  <a:srgbClr val="00B050"/>
                </a:solidFill>
              </a:rPr>
              <a:t>Choose and area each</a:t>
            </a:r>
          </a:p>
          <a:p>
            <a:pPr marL="1136650" lvl="2" indent="0" eaLnBrk="1" hangingPunct="1">
              <a:defRPr/>
            </a:pPr>
            <a:r>
              <a:rPr lang="en-AU" sz="3200" b="1" dirty="0" smtClean="0">
                <a:solidFill>
                  <a:srgbClr val="00B050"/>
                </a:solidFill>
              </a:rPr>
              <a:t>Work in expert group to study it</a:t>
            </a:r>
          </a:p>
          <a:p>
            <a:pPr marL="1136650" lvl="2" indent="0" eaLnBrk="1" hangingPunct="1">
              <a:defRPr/>
            </a:pPr>
            <a:r>
              <a:rPr lang="en-AU" sz="3200" b="1" dirty="0" smtClean="0">
                <a:solidFill>
                  <a:srgbClr val="00B050"/>
                </a:solidFill>
              </a:rPr>
              <a:t>Complete the Retrieval sheet</a:t>
            </a:r>
          </a:p>
          <a:p>
            <a:pPr marL="0" indent="0" eaLnBrk="1" hangingPunct="1">
              <a:defRPr/>
            </a:pPr>
            <a:r>
              <a:rPr lang="en-AU" sz="3600" dirty="0" smtClean="0">
                <a:solidFill>
                  <a:schemeClr val="accent3">
                    <a:lumMod val="50000"/>
                  </a:schemeClr>
                </a:solidFill>
              </a:rPr>
              <a:t>Back to home group to share and complete the other  	sections</a:t>
            </a:r>
          </a:p>
          <a:p>
            <a:pPr marL="0" indent="0" algn="ctr" eaLnBrk="1" hangingPunct="1">
              <a:defRPr/>
            </a:pPr>
            <a:r>
              <a:rPr lang="en-AU" sz="3600" b="1" dirty="0" smtClean="0">
                <a:solidFill>
                  <a:srgbClr val="C00000"/>
                </a:solidFill>
              </a:rPr>
              <a:t>What will you have a go with?</a:t>
            </a:r>
          </a:p>
          <a:p>
            <a:pPr marL="0" indent="0" eaLnBrk="1" hangingPunct="1">
              <a:buFont typeface="Arial" charset="0"/>
              <a:buNone/>
              <a:defRPr/>
            </a:pPr>
            <a:r>
              <a:rPr lang="en-AU" sz="3600" dirty="0" smtClean="0">
                <a:solidFill>
                  <a:srgbClr val="00B050"/>
                </a:solidFill>
              </a:rPr>
              <a:t>	</a:t>
            </a:r>
          </a:p>
        </p:txBody>
      </p:sp>
      <p:pic>
        <p:nvPicPr>
          <p:cNvPr id="14340" name="Picture 4" descr="D:\Users\02182687\AppData\Local\Microsoft\Windows\Temporary Internet Files\Content.IE5\QE3U1E3I\MC900212035[1].wmf"/>
          <p:cNvPicPr>
            <a:picLocks noChangeAspect="1" noChangeArrowheads="1"/>
          </p:cNvPicPr>
          <p:nvPr/>
        </p:nvPicPr>
        <p:blipFill>
          <a:blip r:embed="rId2"/>
          <a:srcRect/>
          <a:stretch>
            <a:fillRect/>
          </a:stretch>
        </p:blipFill>
        <p:spPr bwMode="auto">
          <a:xfrm>
            <a:off x="9431338" y="735013"/>
            <a:ext cx="1928812" cy="22145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solidFill>
            <a:srgbClr val="5EE89C"/>
          </a:solidFill>
        </p:spPr>
        <p:txBody>
          <a:bodyPr/>
          <a:lstStyle/>
          <a:p>
            <a:pPr eaLnBrk="1" hangingPunct="1"/>
            <a:r>
              <a:rPr lang="en-AU" smtClean="0"/>
              <a:t>Mini Lesson</a:t>
            </a:r>
          </a:p>
        </p:txBody>
      </p:sp>
      <p:sp>
        <p:nvSpPr>
          <p:cNvPr id="15363" name="Content Placeholder 2"/>
          <p:cNvSpPr>
            <a:spLocks noGrp="1"/>
          </p:cNvSpPr>
          <p:nvPr>
            <p:ph idx="1"/>
          </p:nvPr>
        </p:nvSpPr>
        <p:spPr/>
        <p:txBody>
          <a:bodyPr/>
          <a:lstStyle/>
          <a:p>
            <a:pPr eaLnBrk="1" hangingPunct="1">
              <a:buFont typeface="Arial" charset="0"/>
              <a:buNone/>
            </a:pPr>
            <a:r>
              <a:rPr lang="en-AU" smtClean="0"/>
              <a:t>Purpose: To provide whole class instruction </a:t>
            </a:r>
          </a:p>
          <a:p>
            <a:pPr eaLnBrk="1" hangingPunct="1">
              <a:buFont typeface="Arial" charset="0"/>
              <a:buNone/>
            </a:pPr>
            <a:r>
              <a:rPr lang="en-AU" smtClean="0"/>
              <a:t>They should:</a:t>
            </a:r>
          </a:p>
          <a:p>
            <a:pPr eaLnBrk="1" hangingPunct="1"/>
            <a:r>
              <a:rPr lang="en-AU" smtClean="0"/>
              <a:t>Be brief (10-20 min)</a:t>
            </a:r>
          </a:p>
          <a:p>
            <a:pPr eaLnBrk="1" hangingPunct="1"/>
            <a:r>
              <a:rPr lang="en-AU" smtClean="0"/>
              <a:t>To the point</a:t>
            </a:r>
          </a:p>
          <a:p>
            <a:pPr eaLnBrk="1" hangingPunct="1"/>
            <a:r>
              <a:rPr lang="en-AU" smtClean="0"/>
              <a:t>Use language that students can understand</a:t>
            </a:r>
          </a:p>
          <a:p>
            <a:pPr eaLnBrk="1" hangingPunct="1"/>
            <a:r>
              <a:rPr lang="en-AU" smtClean="0"/>
              <a:t>Address one clear objective that the students will then go off to try.</a:t>
            </a:r>
          </a:p>
        </p:txBody>
      </p:sp>
      <p:pic>
        <p:nvPicPr>
          <p:cNvPr id="15364" name="Picture 4" descr="C:\Program Files\Microsoft Office\Media\CntCD1\ClipArt1\j0198594.wmf"/>
          <p:cNvPicPr>
            <a:picLocks noChangeAspect="1" noChangeArrowheads="1"/>
          </p:cNvPicPr>
          <p:nvPr/>
        </p:nvPicPr>
        <p:blipFill>
          <a:blip r:embed="rId3"/>
          <a:srcRect/>
          <a:stretch>
            <a:fillRect/>
          </a:stretch>
        </p:blipFill>
        <p:spPr bwMode="auto">
          <a:xfrm>
            <a:off x="8216900" y="3306763"/>
            <a:ext cx="2652713" cy="2012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650875" y="390525"/>
            <a:ext cx="11701463" cy="1273175"/>
          </a:xfrm>
          <a:solidFill>
            <a:srgbClr val="5EE89C"/>
          </a:solidFill>
        </p:spPr>
        <p:txBody>
          <a:bodyPr/>
          <a:lstStyle/>
          <a:p>
            <a:pPr eaLnBrk="1" hangingPunct="1"/>
            <a:r>
              <a:rPr lang="en-AU" smtClean="0"/>
              <a:t>Minilessons </a:t>
            </a:r>
            <a:r>
              <a:rPr lang="en-AU" sz="3100" smtClean="0"/>
              <a:t>continued</a:t>
            </a:r>
            <a:endParaRPr lang="en-AU" smtClean="0"/>
          </a:p>
        </p:txBody>
      </p:sp>
      <p:sp>
        <p:nvSpPr>
          <p:cNvPr id="16387" name="Content Placeholder 2"/>
          <p:cNvSpPr>
            <a:spLocks noGrp="1"/>
          </p:cNvSpPr>
          <p:nvPr>
            <p:ph idx="1"/>
          </p:nvPr>
        </p:nvSpPr>
        <p:spPr>
          <a:xfrm>
            <a:off x="650875" y="1592263"/>
            <a:ext cx="11701463" cy="7123112"/>
          </a:xfrm>
        </p:spPr>
        <p:txBody>
          <a:bodyPr/>
          <a:lstStyle/>
          <a:p>
            <a:pPr eaLnBrk="1" hangingPunct="1">
              <a:buFont typeface="Arial" charset="0"/>
              <a:buNone/>
            </a:pPr>
            <a:r>
              <a:rPr lang="en-AU" smtClean="0"/>
              <a:t>   Minilessons come from a variety of sources:</a:t>
            </a:r>
          </a:p>
          <a:p>
            <a:pPr eaLnBrk="1" hangingPunct="1"/>
            <a:r>
              <a:rPr lang="en-AU" smtClean="0"/>
              <a:t>Recordkeeping from conferences</a:t>
            </a:r>
          </a:p>
          <a:p>
            <a:pPr eaLnBrk="1" hangingPunct="1"/>
            <a:r>
              <a:rPr lang="en-AU" smtClean="0"/>
              <a:t>VELS</a:t>
            </a:r>
          </a:p>
          <a:p>
            <a:pPr eaLnBrk="1" hangingPunct="1"/>
            <a:r>
              <a:rPr lang="en-AU" smtClean="0"/>
              <a:t>Stage of the writing process in which the students are working</a:t>
            </a:r>
          </a:p>
          <a:p>
            <a:pPr eaLnBrk="1" hangingPunct="1"/>
            <a:r>
              <a:rPr lang="en-AU" smtClean="0"/>
              <a:t>What we know about the qualities of good writing</a:t>
            </a:r>
          </a:p>
          <a:p>
            <a:pPr eaLnBrk="1" hangingPunct="1"/>
            <a:r>
              <a:rPr lang="en-AU" smtClean="0"/>
              <a:t>Day to day assessment.</a:t>
            </a:r>
          </a:p>
          <a:p>
            <a:pPr eaLnBrk="1" hangingPunct="1"/>
            <a:endParaRPr lang="en-AU"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387">
                                            <p:txEl>
                                              <p:pRg st="1" end="1"/>
                                            </p:txEl>
                                          </p:spTgt>
                                        </p:tgtEl>
                                        <p:attrNameLst>
                                          <p:attrName>style.visibility</p:attrName>
                                        </p:attrNameLst>
                                      </p:cBhvr>
                                      <p:to>
                                        <p:strVal val="visible"/>
                                      </p:to>
                                    </p:set>
                                    <p:animEffect transition="in" filter="fade">
                                      <p:cBhvr>
                                        <p:cTn id="7" dur="1500"/>
                                        <p:tgtEl>
                                          <p:spTgt spid="16387">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6387">
                                            <p:txEl>
                                              <p:pRg st="2" end="2"/>
                                            </p:txEl>
                                          </p:spTgt>
                                        </p:tgtEl>
                                        <p:attrNameLst>
                                          <p:attrName>style.visibility</p:attrName>
                                        </p:attrNameLst>
                                      </p:cBhvr>
                                      <p:to>
                                        <p:strVal val="visible"/>
                                      </p:to>
                                    </p:set>
                                    <p:animEffect transition="in" filter="fade">
                                      <p:cBhvr>
                                        <p:cTn id="10" dur="1500"/>
                                        <p:tgtEl>
                                          <p:spTgt spid="16387">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6387">
                                            <p:txEl>
                                              <p:pRg st="3" end="3"/>
                                            </p:txEl>
                                          </p:spTgt>
                                        </p:tgtEl>
                                        <p:attrNameLst>
                                          <p:attrName>style.visibility</p:attrName>
                                        </p:attrNameLst>
                                      </p:cBhvr>
                                      <p:to>
                                        <p:strVal val="visible"/>
                                      </p:to>
                                    </p:set>
                                    <p:animEffect transition="in" filter="fade">
                                      <p:cBhvr>
                                        <p:cTn id="13" dur="1500"/>
                                        <p:tgtEl>
                                          <p:spTgt spid="16387">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6387">
                                            <p:txEl>
                                              <p:pRg st="4" end="4"/>
                                            </p:txEl>
                                          </p:spTgt>
                                        </p:tgtEl>
                                        <p:attrNameLst>
                                          <p:attrName>style.visibility</p:attrName>
                                        </p:attrNameLst>
                                      </p:cBhvr>
                                      <p:to>
                                        <p:strVal val="visible"/>
                                      </p:to>
                                    </p:set>
                                    <p:animEffect transition="in" filter="fade">
                                      <p:cBhvr>
                                        <p:cTn id="16" dur="1500"/>
                                        <p:tgtEl>
                                          <p:spTgt spid="16387">
                                            <p:txEl>
                                              <p:pRg st="4" end="4"/>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16387">
                                            <p:txEl>
                                              <p:pRg st="5" end="5"/>
                                            </p:txEl>
                                          </p:spTgt>
                                        </p:tgtEl>
                                        <p:attrNameLst>
                                          <p:attrName>style.visibility</p:attrName>
                                        </p:attrNameLst>
                                      </p:cBhvr>
                                      <p:to>
                                        <p:strVal val="visible"/>
                                      </p:to>
                                    </p:set>
                                    <p:animEffect transition="in" filter="fade">
                                      <p:cBhvr>
                                        <p:cTn id="19" dur="1500"/>
                                        <p:tgtEl>
                                          <p:spTgt spid="1638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14375" y="449263"/>
            <a:ext cx="11701463" cy="1058862"/>
          </a:xfrm>
          <a:solidFill>
            <a:srgbClr val="5EE89C"/>
          </a:solidFill>
        </p:spPr>
        <p:txBody>
          <a:bodyPr rtlCol="0">
            <a:normAutofit fontScale="90000"/>
          </a:bodyPr>
          <a:lstStyle/>
          <a:p>
            <a:pPr defTabSz="1299590" eaLnBrk="1" fontAlgn="auto" hangingPunct="1">
              <a:spcAft>
                <a:spcPts val="0"/>
              </a:spcAft>
              <a:defRPr/>
            </a:pPr>
            <a:r>
              <a:rPr lang="en-AU" dirty="0" err="1" smtClean="0"/>
              <a:t>Minilessons</a:t>
            </a:r>
            <a:r>
              <a:rPr lang="en-AU" dirty="0" smtClean="0"/>
              <a:t> </a:t>
            </a:r>
            <a:r>
              <a:rPr lang="en-AU" sz="3100" dirty="0" smtClean="0"/>
              <a:t>continued</a:t>
            </a:r>
          </a:p>
        </p:txBody>
      </p:sp>
      <p:sp>
        <p:nvSpPr>
          <p:cNvPr id="17411" name="Content Placeholder 4"/>
          <p:cNvSpPr>
            <a:spLocks noGrp="1"/>
          </p:cNvSpPr>
          <p:nvPr>
            <p:ph idx="1"/>
          </p:nvPr>
        </p:nvSpPr>
        <p:spPr>
          <a:xfrm>
            <a:off x="650875" y="1520825"/>
            <a:ext cx="11701463" cy="7194550"/>
          </a:xfrm>
        </p:spPr>
        <p:txBody>
          <a:bodyPr/>
          <a:lstStyle/>
          <a:p>
            <a:pPr eaLnBrk="1" hangingPunct="1">
              <a:buFont typeface="Arial" charset="0"/>
              <a:buNone/>
            </a:pPr>
            <a:r>
              <a:rPr lang="en-AU" smtClean="0"/>
              <a:t>   ‘</a:t>
            </a:r>
            <a:r>
              <a:rPr lang="en-AU" sz="5400" smtClean="0"/>
              <a:t>Each minilesson must fit in with the bigger picture we have, each one being a valuable piece of the larger vision, like a yearlong jig-saw puzzle we are completing piece by piece over the course of an academic year.’</a:t>
            </a:r>
          </a:p>
          <a:p>
            <a:pPr eaLnBrk="1" hangingPunct="1">
              <a:buFont typeface="Arial" charset="0"/>
              <a:buNone/>
            </a:pPr>
            <a:r>
              <a:rPr lang="en-AU" smtClean="0"/>
              <a:t>    </a:t>
            </a:r>
            <a:r>
              <a:rPr lang="en-AU" sz="3100" smtClean="0"/>
              <a:t>Davis and Hill, 2003</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4"/>
          <p:cNvSpPr>
            <a:spLocks noGrp="1"/>
          </p:cNvSpPr>
          <p:nvPr>
            <p:ph type="title"/>
          </p:nvPr>
        </p:nvSpPr>
        <p:spPr>
          <a:xfrm>
            <a:off x="1138238" y="381000"/>
            <a:ext cx="11053762" cy="1449388"/>
          </a:xfrm>
          <a:solidFill>
            <a:srgbClr val="5EE89C"/>
          </a:solidFill>
        </p:spPr>
        <p:txBody>
          <a:bodyPr rtlCol="0">
            <a:normAutofit fontScale="90000"/>
          </a:bodyPr>
          <a:lstStyle/>
          <a:p>
            <a:pPr defTabSz="1299590" eaLnBrk="1" fontAlgn="auto" hangingPunct="1">
              <a:spcAft>
                <a:spcPts val="0"/>
              </a:spcAft>
              <a:defRPr/>
            </a:pPr>
            <a:r>
              <a:rPr lang="en-US" dirty="0" smtClean="0"/>
              <a:t/>
            </a:r>
            <a:br>
              <a:rPr lang="en-US" dirty="0" smtClean="0"/>
            </a:br>
            <a:r>
              <a:rPr lang="en-US" dirty="0" smtClean="0"/>
              <a:t/>
            </a:r>
            <a:br>
              <a:rPr lang="en-US" dirty="0" smtClean="0"/>
            </a:br>
            <a:r>
              <a:rPr lang="en-US" dirty="0" smtClean="0"/>
              <a:t> Writing Conferences </a:t>
            </a:r>
            <a:br>
              <a:rPr lang="en-US" dirty="0" smtClean="0"/>
            </a:br>
            <a:r>
              <a:rPr lang="en-US" dirty="0" smtClean="0"/>
              <a:t/>
            </a:r>
            <a:br>
              <a:rPr lang="en-US" dirty="0" smtClean="0"/>
            </a:br>
            <a:endParaRPr lang="en-US" dirty="0" smtClean="0"/>
          </a:p>
        </p:txBody>
      </p:sp>
      <p:sp>
        <p:nvSpPr>
          <p:cNvPr id="19459" name="Content Placeholder 5"/>
          <p:cNvSpPr>
            <a:spLocks noGrp="1"/>
          </p:cNvSpPr>
          <p:nvPr>
            <p:ph idx="1"/>
          </p:nvPr>
        </p:nvSpPr>
        <p:spPr>
          <a:xfrm>
            <a:off x="938213" y="1830388"/>
            <a:ext cx="11353800" cy="6324600"/>
          </a:xfrm>
        </p:spPr>
        <p:txBody>
          <a:bodyPr/>
          <a:lstStyle/>
          <a:p>
            <a:pPr eaLnBrk="1" hangingPunct="1">
              <a:lnSpc>
                <a:spcPct val="90000"/>
              </a:lnSpc>
              <a:buFontTx/>
              <a:buNone/>
            </a:pPr>
            <a:r>
              <a:rPr lang="en-AU" sz="3600" smtClean="0"/>
              <a:t>    </a:t>
            </a:r>
          </a:p>
          <a:p>
            <a:pPr eaLnBrk="1" hangingPunct="1">
              <a:lnSpc>
                <a:spcPct val="90000"/>
              </a:lnSpc>
              <a:buFontTx/>
              <a:buNone/>
            </a:pPr>
            <a:r>
              <a:rPr lang="en-AU" sz="4800" b="1" smtClean="0">
                <a:solidFill>
                  <a:srgbClr val="00B050"/>
                </a:solidFill>
              </a:rPr>
              <a:t>Types of Conferences:</a:t>
            </a:r>
          </a:p>
          <a:p>
            <a:pPr eaLnBrk="1" hangingPunct="1">
              <a:lnSpc>
                <a:spcPct val="90000"/>
              </a:lnSpc>
            </a:pPr>
            <a:r>
              <a:rPr lang="en-AU" sz="4400" smtClean="0"/>
              <a:t>Whole class share </a:t>
            </a:r>
          </a:p>
          <a:p>
            <a:pPr eaLnBrk="1" hangingPunct="1">
              <a:lnSpc>
                <a:spcPct val="90000"/>
              </a:lnSpc>
            </a:pPr>
            <a:r>
              <a:rPr lang="en-AU" sz="4400" smtClean="0"/>
              <a:t>One- on –One Formal Conferences</a:t>
            </a:r>
          </a:p>
          <a:p>
            <a:pPr eaLnBrk="1" hangingPunct="1">
              <a:lnSpc>
                <a:spcPct val="90000"/>
              </a:lnSpc>
            </a:pPr>
            <a:r>
              <a:rPr lang="en-AU" sz="4400" smtClean="0"/>
              <a:t>Roving, on the Run Conferences</a:t>
            </a:r>
          </a:p>
          <a:p>
            <a:pPr eaLnBrk="1" hangingPunct="1">
              <a:lnSpc>
                <a:spcPct val="90000"/>
              </a:lnSpc>
            </a:pPr>
            <a:r>
              <a:rPr lang="en-AU" sz="4400" smtClean="0"/>
              <a:t>Quickshares</a:t>
            </a:r>
          </a:p>
          <a:p>
            <a:pPr eaLnBrk="1" hangingPunct="1">
              <a:lnSpc>
                <a:spcPct val="90000"/>
              </a:lnSpc>
            </a:pPr>
            <a:r>
              <a:rPr lang="en-AU" sz="4400" smtClean="0"/>
              <a:t>Peer Conferences</a:t>
            </a:r>
          </a:p>
          <a:p>
            <a:pPr eaLnBrk="1" hangingPunct="1"/>
            <a:endParaRPr lang="en-US" smtClean="0"/>
          </a:p>
        </p:txBody>
      </p:sp>
      <p:sp>
        <p:nvSpPr>
          <p:cNvPr id="19460" name="TextBox 3"/>
          <p:cNvSpPr txBox="1">
            <a:spLocks noChangeArrowheads="1"/>
          </p:cNvSpPr>
          <p:nvPr/>
        </p:nvSpPr>
        <p:spPr bwMode="auto">
          <a:xfrm>
            <a:off x="12368213" y="9297988"/>
            <a:ext cx="381000" cy="266700"/>
          </a:xfrm>
          <a:prstGeom prst="rect">
            <a:avLst/>
          </a:prstGeom>
          <a:noFill/>
          <a:ln w="9525">
            <a:noFill/>
            <a:miter lim="800000"/>
            <a:headEnd/>
            <a:tailEnd/>
          </a:ln>
        </p:spPr>
        <p:txBody>
          <a:bodyPr lIns="91337" tIns="45669" rIns="91337" bIns="45669">
            <a:spAutoFit/>
          </a:bodyPr>
          <a:lstStyle/>
          <a:p>
            <a:r>
              <a:rPr lang="en-US" sz="1100"/>
              <a:t>37</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solidFill>
            <a:srgbClr val="5EE89C"/>
          </a:solidFill>
        </p:spPr>
        <p:txBody>
          <a:bodyPr/>
          <a:lstStyle/>
          <a:p>
            <a:pPr eaLnBrk="1" hangingPunct="1"/>
            <a:r>
              <a:rPr lang="en-AU" smtClean="0"/>
              <a:t>Author’s Chair</a:t>
            </a:r>
          </a:p>
        </p:txBody>
      </p:sp>
      <p:sp>
        <p:nvSpPr>
          <p:cNvPr id="23555" name="Content Placeholder 2"/>
          <p:cNvSpPr>
            <a:spLocks noGrp="1"/>
          </p:cNvSpPr>
          <p:nvPr>
            <p:ph idx="1"/>
          </p:nvPr>
        </p:nvSpPr>
        <p:spPr/>
        <p:txBody>
          <a:bodyPr/>
          <a:lstStyle/>
          <a:p>
            <a:pPr lvl="2" eaLnBrk="1" hangingPunct="1">
              <a:buFont typeface="Arial" charset="0"/>
              <a:buNone/>
            </a:pPr>
            <a:r>
              <a:rPr lang="en-AU" sz="4800" smtClean="0"/>
              <a:t>“An opportunity for students to voluntarily share their writing and receive constructive feedback. “</a:t>
            </a:r>
          </a:p>
          <a:p>
            <a:pPr lvl="2" eaLnBrk="1" hangingPunct="1">
              <a:buFont typeface="Arial" charset="0"/>
              <a:buNone/>
            </a:pPr>
            <a:r>
              <a:rPr lang="en-AU" sz="4800" smtClean="0"/>
              <a:t>Author’s chair is also known as Author’s Circle.</a:t>
            </a:r>
          </a:p>
          <a:p>
            <a:pPr lvl="2" eaLnBrk="1" hangingPunct="1">
              <a:buFont typeface="Arial" charset="0"/>
              <a:buNone/>
            </a:pPr>
            <a:endParaRPr lang="en-AU" sz="5400" smtClean="0"/>
          </a:p>
          <a:p>
            <a:pPr lvl="2" eaLnBrk="1" hangingPunct="1">
              <a:buFont typeface="Arial" charset="0"/>
              <a:buNone/>
            </a:pPr>
            <a:r>
              <a:rPr lang="en-AU" sz="5400" smtClean="0"/>
              <a:t>                 </a:t>
            </a:r>
            <a:r>
              <a:rPr lang="en-AU" sz="2800" smtClean="0"/>
              <a:t>                                        First Steps. </a:t>
            </a:r>
            <a:r>
              <a:rPr lang="en-AU" sz="2800" smtClean="0">
                <a:solidFill>
                  <a:srgbClr val="00B050"/>
                </a:solidFill>
              </a:rPr>
              <a:t>HO 7</a:t>
            </a:r>
            <a:endParaRPr lang="en-AU" sz="5400" smtClean="0">
              <a:solidFill>
                <a:srgbClr val="00B050"/>
              </a:solidFill>
            </a:endParaRPr>
          </a:p>
          <a:p>
            <a:pPr lvl="2" eaLnBrk="1" hangingPunct="1">
              <a:buFont typeface="Arial" charset="0"/>
              <a:buNone/>
            </a:pPr>
            <a:r>
              <a:rPr lang="en-AU" sz="5400" smtClean="0"/>
              <a:t>                                                                          </a:t>
            </a:r>
          </a:p>
          <a:p>
            <a:pPr lvl="2" eaLnBrk="1" hangingPunct="1">
              <a:buFont typeface="Arial" charset="0"/>
              <a:buNone/>
            </a:pPr>
            <a:endParaRPr lang="en-AU" smtClean="0"/>
          </a:p>
          <a:p>
            <a:pPr lvl="2" eaLnBrk="1" hangingPunct="1">
              <a:buFont typeface="Arial" charset="0"/>
              <a:buNone/>
            </a:pPr>
            <a:endParaRPr lang="en-AU" smtClean="0"/>
          </a:p>
          <a:p>
            <a:pPr lvl="2" eaLnBrk="1" hangingPunct="1">
              <a:buFont typeface="Arial" charset="0"/>
              <a:buNone/>
            </a:pPr>
            <a:endParaRPr lang="en-AU" b="1" smtClean="0"/>
          </a:p>
          <a:p>
            <a:pPr lvl="2" eaLnBrk="1" hangingPunct="1"/>
            <a:endParaRPr lang="en-AU" smtClean="0"/>
          </a:p>
          <a:p>
            <a:pPr lvl="2" eaLnBrk="1" hangingPunct="1">
              <a:buFont typeface="Arial" charset="0"/>
              <a:buNone/>
            </a:pPr>
            <a:r>
              <a:rPr lang="en-AU" smtClean="0"/>
              <a:t>                                                                    First steps</a:t>
            </a:r>
          </a:p>
          <a:p>
            <a:pPr lvl="2" eaLnBrk="1" hangingPunct="1"/>
            <a:endParaRPr lang="en-AU" smtClean="0"/>
          </a:p>
          <a:p>
            <a:pPr lvl="2" eaLnBrk="1" hangingPunct="1"/>
            <a:endParaRPr lang="en-AU" smtClean="0"/>
          </a:p>
          <a:p>
            <a:pPr lvl="2" eaLnBrk="1" hangingPunct="1"/>
            <a:endParaRPr lang="en-AU" smtClean="0"/>
          </a:p>
          <a:p>
            <a:pPr lvl="2" eaLnBrk="1" hangingPunct="1"/>
            <a:endParaRPr lang="en-AU" smtClean="0"/>
          </a:p>
          <a:p>
            <a:pPr lvl="2" eaLnBrk="1" hangingPunct="1"/>
            <a:endParaRPr lang="en-AU" smtClean="0"/>
          </a:p>
          <a:p>
            <a:pPr lvl="2" eaLnBrk="1" hangingPunct="1"/>
            <a:endParaRPr lang="en-AU" smtClean="0"/>
          </a:p>
          <a:p>
            <a:pPr lvl="2" eaLnBrk="1" hangingPunct="1"/>
            <a:r>
              <a:rPr lang="en-AU" smtClean="0"/>
              <a:t>HO  and Rubric</a:t>
            </a:r>
          </a:p>
        </p:txBody>
      </p:sp>
      <p:pic>
        <p:nvPicPr>
          <p:cNvPr id="23556" name="Picture 4" descr="C:\Program Files\Microsoft Office\Media\CntCD1\ClipArt1\j0195894.wmf"/>
          <p:cNvPicPr>
            <a:picLocks noChangeAspect="1" noChangeArrowheads="1"/>
          </p:cNvPicPr>
          <p:nvPr/>
        </p:nvPicPr>
        <p:blipFill>
          <a:blip r:embed="rId2"/>
          <a:srcRect/>
          <a:stretch>
            <a:fillRect/>
          </a:stretch>
        </p:blipFill>
        <p:spPr bwMode="auto">
          <a:xfrm>
            <a:off x="3857625" y="5807075"/>
            <a:ext cx="3001963" cy="29289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solidFill>
            <a:srgbClr val="5EE89C"/>
          </a:solidFill>
        </p:spPr>
        <p:txBody>
          <a:bodyPr/>
          <a:lstStyle/>
          <a:p>
            <a:r>
              <a:rPr lang="en-AU" smtClean="0"/>
              <a:t>Author’s Chair </a:t>
            </a:r>
            <a:r>
              <a:rPr lang="en-AU" sz="4000" smtClean="0"/>
              <a:t>cont.</a:t>
            </a:r>
          </a:p>
        </p:txBody>
      </p:sp>
      <p:sp>
        <p:nvSpPr>
          <p:cNvPr id="24579" name="Content Placeholder 2"/>
          <p:cNvSpPr>
            <a:spLocks noGrp="1"/>
          </p:cNvSpPr>
          <p:nvPr>
            <p:ph idx="1"/>
          </p:nvPr>
        </p:nvSpPr>
        <p:spPr/>
        <p:txBody>
          <a:bodyPr/>
          <a:lstStyle/>
          <a:p>
            <a:pPr>
              <a:buFont typeface="Arial" charset="0"/>
              <a:buNone/>
            </a:pPr>
            <a:r>
              <a:rPr lang="en-AU" b="1" smtClean="0"/>
              <a:t>What does it look like?</a:t>
            </a:r>
          </a:p>
          <a:p>
            <a:r>
              <a:rPr lang="en-AU" sz="4000" smtClean="0"/>
              <a:t>A student sits in the author’s chair and reads a piece of their writing aloud to a group of peers.</a:t>
            </a:r>
          </a:p>
          <a:p>
            <a:r>
              <a:rPr lang="en-AU" sz="4000" smtClean="0"/>
              <a:t>The writing should be current.</a:t>
            </a:r>
          </a:p>
          <a:p>
            <a:r>
              <a:rPr lang="en-AU" sz="4000" smtClean="0"/>
              <a:t>Each student in the group thinks of an element of the writing they wish to comment on or develops a question to ask the author.</a:t>
            </a:r>
          </a:p>
          <a:p>
            <a:r>
              <a:rPr lang="en-AU" sz="4000" smtClean="0"/>
              <a:t>Authors are encouraged to respond to the comments they receive or to reflect upon them.</a:t>
            </a:r>
          </a:p>
          <a:p>
            <a:endParaRPr lang="en-AU"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ontent Placeholder 2"/>
          <p:cNvSpPr>
            <a:spLocks noGrp="1"/>
          </p:cNvSpPr>
          <p:nvPr>
            <p:ph idx="1"/>
          </p:nvPr>
        </p:nvSpPr>
        <p:spPr/>
        <p:txBody>
          <a:bodyPr/>
          <a:lstStyle/>
          <a:p>
            <a:pPr>
              <a:buFont typeface="Arial" charset="0"/>
              <a:buNone/>
            </a:pPr>
            <a:r>
              <a:rPr lang="en-AU" b="1" smtClean="0"/>
              <a:t>Teacher’s Role:</a:t>
            </a:r>
          </a:p>
          <a:p>
            <a:r>
              <a:rPr lang="en-AU" smtClean="0"/>
              <a:t>To facilitate the sessions and guide audience responses.</a:t>
            </a:r>
          </a:p>
          <a:p>
            <a:r>
              <a:rPr lang="en-AU" smtClean="0"/>
              <a:t>Model language that is useful for promoting constructive criticism.</a:t>
            </a:r>
          </a:p>
          <a:p>
            <a:r>
              <a:rPr lang="en-AU" smtClean="0"/>
              <a:t>If more than one group is operating at a time the teacher will concentrate on observing.</a:t>
            </a:r>
          </a:p>
          <a:p>
            <a:endParaRPr lang="en-AU" smtClean="0"/>
          </a:p>
        </p:txBody>
      </p:sp>
      <p:sp>
        <p:nvSpPr>
          <p:cNvPr id="25603" name="Title 1"/>
          <p:cNvSpPr>
            <a:spLocks noGrp="1"/>
          </p:cNvSpPr>
          <p:nvPr>
            <p:ph type="title"/>
          </p:nvPr>
        </p:nvSpPr>
        <p:spPr>
          <a:solidFill>
            <a:srgbClr val="5EE89C"/>
          </a:solidFill>
        </p:spPr>
        <p:txBody>
          <a:bodyPr/>
          <a:lstStyle/>
          <a:p>
            <a:r>
              <a:rPr lang="en-AU" smtClean="0"/>
              <a:t>Author’s Chair </a:t>
            </a:r>
            <a:r>
              <a:rPr lang="en-AU" sz="4000" smtClean="0"/>
              <a:t>cont.</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ontent Placeholder 2"/>
          <p:cNvSpPr>
            <a:spLocks noGrp="1"/>
          </p:cNvSpPr>
          <p:nvPr>
            <p:ph idx="1"/>
          </p:nvPr>
        </p:nvSpPr>
        <p:spPr/>
        <p:txBody>
          <a:bodyPr/>
          <a:lstStyle/>
          <a:p>
            <a:pPr>
              <a:buFont typeface="Arial" charset="0"/>
              <a:buNone/>
            </a:pPr>
            <a:r>
              <a:rPr lang="en-AU" b="1" smtClean="0"/>
              <a:t>Benefits for students:</a:t>
            </a:r>
          </a:p>
          <a:p>
            <a:pPr>
              <a:buFont typeface="Arial" charset="0"/>
              <a:buNone/>
            </a:pPr>
            <a:r>
              <a:rPr lang="en-AU" smtClean="0"/>
              <a:t>Author’s Chair helps students to:</a:t>
            </a:r>
          </a:p>
          <a:p>
            <a:r>
              <a:rPr lang="en-AU" smtClean="0"/>
              <a:t>Develop reflective and critical thinking as they talk about their writing with other writers.</a:t>
            </a:r>
          </a:p>
          <a:p>
            <a:r>
              <a:rPr lang="en-AU" smtClean="0"/>
              <a:t>Give and receive feedback.</a:t>
            </a:r>
          </a:p>
          <a:p>
            <a:r>
              <a:rPr lang="en-AU" smtClean="0"/>
              <a:t>Develop active listening skills.</a:t>
            </a:r>
          </a:p>
          <a:p>
            <a:r>
              <a:rPr lang="en-AU" smtClean="0"/>
              <a:t>Ask effective questions about peer’s writing.</a:t>
            </a:r>
          </a:p>
        </p:txBody>
      </p:sp>
      <p:sp>
        <p:nvSpPr>
          <p:cNvPr id="26627" name="Title 1"/>
          <p:cNvSpPr>
            <a:spLocks noGrp="1"/>
          </p:cNvSpPr>
          <p:nvPr>
            <p:ph type="title"/>
          </p:nvPr>
        </p:nvSpPr>
        <p:spPr>
          <a:solidFill>
            <a:srgbClr val="5EE89C"/>
          </a:solidFill>
        </p:spPr>
        <p:txBody>
          <a:bodyPr/>
          <a:lstStyle/>
          <a:p>
            <a:r>
              <a:rPr lang="en-AU" smtClean="0"/>
              <a:t>Author’s Chair </a:t>
            </a:r>
            <a:r>
              <a:rPr lang="en-AU" sz="4000" smtClean="0"/>
              <a:t>cont.</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5EE89C"/>
          </a:solidFill>
        </p:spPr>
        <p:txBody>
          <a:bodyPr rtlCol="0">
            <a:noAutofit/>
          </a:bodyPr>
          <a:lstStyle/>
          <a:p>
            <a:pPr defTabSz="1298096" eaLnBrk="1" fontAlgn="auto" hangingPunct="1">
              <a:spcAft>
                <a:spcPts val="0"/>
              </a:spcAft>
              <a:defRPr/>
            </a:pPr>
            <a:r>
              <a:rPr kumimoji="1" lang="en-US" dirty="0" smtClean="0">
                <a:effectLst>
                  <a:outerShdw blurRad="38100" dist="38100" dir="2700000" algn="tl">
                    <a:srgbClr val="000000"/>
                  </a:outerShdw>
                </a:effectLst>
                <a:latin typeface="+mn-lt"/>
              </a:rPr>
              <a:t/>
            </a:r>
            <a:br>
              <a:rPr kumimoji="1" lang="en-US" dirty="0" smtClean="0">
                <a:effectLst>
                  <a:outerShdw blurRad="38100" dist="38100" dir="2700000" algn="tl">
                    <a:srgbClr val="000000"/>
                  </a:outerShdw>
                </a:effectLst>
                <a:latin typeface="+mn-lt"/>
              </a:rPr>
            </a:br>
            <a:r>
              <a:rPr kumimoji="1" lang="en-US" dirty="0" smtClean="0">
                <a:latin typeface="+mn-lt"/>
              </a:rPr>
              <a:t>What </a:t>
            </a:r>
            <a:r>
              <a:rPr kumimoji="1" lang="en-US" dirty="0">
                <a:latin typeface="+mn-lt"/>
              </a:rPr>
              <a:t>is a </a:t>
            </a:r>
            <a:r>
              <a:rPr kumimoji="1" lang="en-US" dirty="0" smtClean="0">
                <a:latin typeface="+mn-lt"/>
              </a:rPr>
              <a:t>Writer’s</a:t>
            </a:r>
            <a:r>
              <a:rPr kumimoji="1" lang="en-US" dirty="0">
                <a:latin typeface="+mn-lt"/>
              </a:rPr>
              <a:t> Notebook?</a:t>
            </a:r>
            <a:br>
              <a:rPr kumimoji="1" lang="en-US" dirty="0">
                <a:latin typeface="+mn-lt"/>
              </a:rPr>
            </a:br>
            <a:endParaRPr lang="en-AU" dirty="0">
              <a:latin typeface="+mn-lt"/>
            </a:endParaRPr>
          </a:p>
        </p:txBody>
      </p:sp>
      <p:sp>
        <p:nvSpPr>
          <p:cNvPr id="28675" name="Content Placeholder 2"/>
          <p:cNvSpPr>
            <a:spLocks noGrp="1"/>
          </p:cNvSpPr>
          <p:nvPr>
            <p:ph idx="1"/>
          </p:nvPr>
        </p:nvSpPr>
        <p:spPr/>
        <p:txBody>
          <a:bodyPr/>
          <a:lstStyle/>
          <a:p>
            <a:pPr eaLnBrk="1" hangingPunct="1"/>
            <a:r>
              <a:rPr lang="en-US" smtClean="0"/>
              <a:t>A writer’s notebook is not a diary! Writers react.  Writers need a place to record these reactions.  That’s what a writer’s notebook is for.  It gives you a place to write down what makes you angry or sad or amazed, to write down what you noticed and don’t want to forget.  A writer’s notebook gives you a place to live like a writer.   </a:t>
            </a:r>
          </a:p>
          <a:p>
            <a:pPr eaLnBrk="1" hangingPunct="1"/>
            <a:endParaRPr lang="en-AU" smtClean="0"/>
          </a:p>
        </p:txBody>
      </p:sp>
      <p:pic>
        <p:nvPicPr>
          <p:cNvPr id="28676" name="Picture 3" descr="http://www.teachersfirst.com/lessons/writers/write1.gif"/>
          <p:cNvPicPr>
            <a:picLocks noChangeAspect="1" noChangeArrowheads="1"/>
          </p:cNvPicPr>
          <p:nvPr/>
        </p:nvPicPr>
        <p:blipFill>
          <a:blip r:embed="rId2"/>
          <a:srcRect/>
          <a:stretch>
            <a:fillRect/>
          </a:stretch>
        </p:blipFill>
        <p:spPr bwMode="auto">
          <a:xfrm>
            <a:off x="6602413" y="7316788"/>
            <a:ext cx="3454400" cy="2305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Phillip Holmes Smith </a:t>
            </a:r>
            <a:endParaRPr lang="en-AU" dirty="0"/>
          </a:p>
        </p:txBody>
      </p:sp>
      <p:sp>
        <p:nvSpPr>
          <p:cNvPr id="3" name="Content Placeholder 2"/>
          <p:cNvSpPr>
            <a:spLocks noGrp="1"/>
          </p:cNvSpPr>
          <p:nvPr>
            <p:ph idx="1"/>
          </p:nvPr>
        </p:nvSpPr>
        <p:spPr/>
        <p:txBody>
          <a:bodyPr/>
          <a:lstStyle/>
          <a:p>
            <a:pPr>
              <a:buNone/>
            </a:pPr>
            <a:r>
              <a:rPr lang="en-AU" dirty="0" smtClean="0"/>
              <a:t> </a:t>
            </a:r>
            <a:r>
              <a:rPr lang="en-AU" dirty="0" smtClean="0">
                <a:hlinkClick r:id="rId3"/>
              </a:rPr>
              <a:t>www.sreams.com.au</a:t>
            </a:r>
            <a:endParaRPr lang="en-AU" dirty="0" smtClean="0"/>
          </a:p>
          <a:p>
            <a:pPr>
              <a:buNone/>
            </a:pPr>
            <a:r>
              <a:rPr lang="en-AU" dirty="0" smtClean="0"/>
              <a:t>Using </a:t>
            </a:r>
            <a:r>
              <a:rPr lang="en-AU" dirty="0" err="1" smtClean="0"/>
              <a:t>Naplan</a:t>
            </a:r>
            <a:r>
              <a:rPr lang="en-AU" dirty="0" smtClean="0"/>
              <a:t> data as an example of to use data to inform instruction</a:t>
            </a:r>
          </a:p>
          <a:p>
            <a:pPr>
              <a:buNone/>
            </a:pPr>
            <a:endParaRPr lang="en-AU" dirty="0" smtClean="0"/>
          </a:p>
          <a:p>
            <a:pPr>
              <a:buNone/>
            </a:pPr>
            <a:r>
              <a:rPr lang="en-AU" dirty="0" smtClean="0"/>
              <a:t>1.Writing criteria Report</a:t>
            </a:r>
          </a:p>
          <a:p>
            <a:pPr>
              <a:buNone/>
            </a:pPr>
            <a:r>
              <a:rPr lang="en-AU" dirty="0" smtClean="0"/>
              <a:t>2. Marking Rubric</a:t>
            </a:r>
          </a:p>
          <a:p>
            <a:pPr>
              <a:buNone/>
            </a:pPr>
            <a:r>
              <a:rPr lang="en-AU" dirty="0" smtClean="0"/>
              <a:t>3. Response Report </a:t>
            </a:r>
          </a:p>
          <a:p>
            <a:pPr>
              <a:buNone/>
            </a:pPr>
            <a:endParaRPr lang="en-AU"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solidFill>
            <a:srgbClr val="5EE89C"/>
          </a:solidFill>
        </p:spPr>
        <p:txBody>
          <a:bodyPr/>
          <a:lstStyle/>
          <a:p>
            <a:pPr eaLnBrk="1" hangingPunct="1"/>
            <a:r>
              <a:rPr lang="en-US" smtClean="0"/>
              <a:t>Idea Notebooks</a:t>
            </a:r>
            <a:endParaRPr lang="en-AU" smtClean="0"/>
          </a:p>
        </p:txBody>
      </p:sp>
      <p:sp>
        <p:nvSpPr>
          <p:cNvPr id="29699" name="Content Placeholder 2"/>
          <p:cNvSpPr>
            <a:spLocks noGrp="1"/>
          </p:cNvSpPr>
          <p:nvPr>
            <p:ph idx="1"/>
          </p:nvPr>
        </p:nvSpPr>
        <p:spPr/>
        <p:txBody>
          <a:bodyPr/>
          <a:lstStyle/>
          <a:p>
            <a:pPr eaLnBrk="1" hangingPunct="1">
              <a:lnSpc>
                <a:spcPct val="90000"/>
              </a:lnSpc>
            </a:pPr>
            <a:r>
              <a:rPr lang="en-US" sz="4000" smtClean="0"/>
              <a:t>A portable writer’s notebook is used to record wonderings, observations, overheard conversations, sketches, etc.</a:t>
            </a:r>
          </a:p>
          <a:p>
            <a:pPr eaLnBrk="1" hangingPunct="1">
              <a:lnSpc>
                <a:spcPct val="90000"/>
              </a:lnSpc>
            </a:pPr>
            <a:r>
              <a:rPr lang="en-US" sz="4000" smtClean="0"/>
              <a:t>Students need a pen or pencil to carry along with their notebook.</a:t>
            </a:r>
          </a:p>
          <a:p>
            <a:pPr eaLnBrk="1" hangingPunct="1">
              <a:lnSpc>
                <a:spcPct val="90000"/>
              </a:lnSpc>
            </a:pPr>
            <a:r>
              <a:rPr lang="en-US" sz="4000" smtClean="0"/>
              <a:t>Author Lester Laminack calls his Idea Notebook a “Spy Notebook.”  He never leaves home without his secret weapon (pen) and something to write about.</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5"/>
          <p:cNvPicPr>
            <a:picLocks noChangeAspect="1" noChangeArrowheads="1"/>
          </p:cNvPicPr>
          <p:nvPr/>
        </p:nvPicPr>
        <p:blipFill>
          <a:blip r:embed="rId2"/>
          <a:srcRect/>
          <a:stretch>
            <a:fillRect/>
          </a:stretch>
        </p:blipFill>
        <p:spPr bwMode="auto">
          <a:xfrm>
            <a:off x="508000" y="304800"/>
            <a:ext cx="3567113" cy="4302125"/>
          </a:xfrm>
          <a:prstGeom prst="rect">
            <a:avLst/>
          </a:prstGeom>
          <a:noFill/>
          <a:ln w="9525">
            <a:noFill/>
            <a:miter lim="800000"/>
            <a:headEnd/>
            <a:tailEnd/>
          </a:ln>
        </p:spPr>
      </p:pic>
      <p:pic>
        <p:nvPicPr>
          <p:cNvPr id="30723" name="Picture 7"/>
          <p:cNvPicPr>
            <a:picLocks noChangeAspect="1" noChangeArrowheads="1"/>
          </p:cNvPicPr>
          <p:nvPr/>
        </p:nvPicPr>
        <p:blipFill>
          <a:blip r:embed="rId3"/>
          <a:srcRect/>
          <a:stretch>
            <a:fillRect/>
          </a:stretch>
        </p:blipFill>
        <p:spPr bwMode="auto">
          <a:xfrm>
            <a:off x="5689600" y="304800"/>
            <a:ext cx="3448050" cy="4406900"/>
          </a:xfrm>
          <a:prstGeom prst="rect">
            <a:avLst/>
          </a:prstGeom>
          <a:noFill/>
          <a:ln w="9525">
            <a:noFill/>
            <a:miter lim="800000"/>
            <a:headEnd/>
            <a:tailEnd/>
          </a:ln>
        </p:spPr>
      </p:pic>
      <p:pic>
        <p:nvPicPr>
          <p:cNvPr id="30724" name="Picture 6"/>
          <p:cNvPicPr>
            <a:picLocks noChangeAspect="1" noChangeArrowheads="1"/>
          </p:cNvPicPr>
          <p:nvPr/>
        </p:nvPicPr>
        <p:blipFill>
          <a:blip r:embed="rId4"/>
          <a:srcRect/>
          <a:stretch>
            <a:fillRect/>
          </a:stretch>
        </p:blipFill>
        <p:spPr bwMode="auto">
          <a:xfrm>
            <a:off x="3556000" y="4776788"/>
            <a:ext cx="3627438" cy="4713287"/>
          </a:xfrm>
          <a:prstGeom prst="rect">
            <a:avLst/>
          </a:prstGeom>
          <a:noFill/>
          <a:ln w="9525">
            <a:noFill/>
            <a:miter lim="800000"/>
            <a:headEnd/>
            <a:tailEnd/>
          </a:ln>
        </p:spPr>
      </p:pic>
      <p:pic>
        <p:nvPicPr>
          <p:cNvPr id="30725" name="Picture 8"/>
          <p:cNvPicPr>
            <a:picLocks noChangeAspect="1" noChangeArrowheads="1"/>
          </p:cNvPicPr>
          <p:nvPr/>
        </p:nvPicPr>
        <p:blipFill>
          <a:blip r:embed="rId5"/>
          <a:srcRect/>
          <a:stretch>
            <a:fillRect/>
          </a:stretch>
        </p:blipFill>
        <p:spPr bwMode="auto">
          <a:xfrm>
            <a:off x="9142413" y="4878388"/>
            <a:ext cx="3238500" cy="4611687"/>
          </a:xfrm>
          <a:prstGeom prst="rect">
            <a:avLst/>
          </a:prstGeom>
          <a:noFill/>
          <a:ln w="9525">
            <a:noFill/>
            <a:miter lim="800000"/>
            <a:headEnd/>
            <a:tailEnd/>
          </a:ln>
        </p:spPr>
      </p:pic>
      <p:sp>
        <p:nvSpPr>
          <p:cNvPr id="30726" name="TextBox 5"/>
          <p:cNvSpPr txBox="1">
            <a:spLocks noChangeArrowheads="1"/>
          </p:cNvSpPr>
          <p:nvPr/>
        </p:nvSpPr>
        <p:spPr bwMode="auto">
          <a:xfrm>
            <a:off x="9244013" y="609600"/>
            <a:ext cx="3759200" cy="2347913"/>
          </a:xfrm>
          <a:prstGeom prst="rect">
            <a:avLst/>
          </a:prstGeom>
          <a:noFill/>
          <a:ln w="9525">
            <a:noFill/>
            <a:miter lim="800000"/>
            <a:headEnd/>
            <a:tailEnd/>
          </a:ln>
        </p:spPr>
        <p:txBody>
          <a:bodyPr lIns="130022" tIns="65012" rIns="130022" bIns="65012">
            <a:spAutoFit/>
          </a:bodyPr>
          <a:lstStyle/>
          <a:p>
            <a:r>
              <a:rPr lang="en-AU" b="1" u="sng">
                <a:solidFill>
                  <a:srgbClr val="00B050"/>
                </a:solidFill>
              </a:rPr>
              <a:t>The Writer’s Notebook</a:t>
            </a:r>
          </a:p>
          <a:p>
            <a:endParaRPr lang="en-AU"/>
          </a:p>
          <a:p>
            <a:r>
              <a:rPr lang="en-AU"/>
              <a:t> Students decorate their own covers to make it unique and personal to them.</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0875" y="306388"/>
            <a:ext cx="11701463" cy="2071687"/>
          </a:xfrm>
          <a:solidFill>
            <a:srgbClr val="5EE89C"/>
          </a:solidFill>
        </p:spPr>
        <p:txBody>
          <a:bodyPr rtlCol="0">
            <a:normAutofit fontScale="90000"/>
          </a:bodyPr>
          <a:lstStyle/>
          <a:p>
            <a:pPr defTabSz="1298096" eaLnBrk="1" fontAlgn="auto" hangingPunct="1">
              <a:spcAft>
                <a:spcPts val="0"/>
              </a:spcAft>
              <a:defRPr/>
            </a:pPr>
            <a:r>
              <a:rPr lang="en-US" dirty="0" smtClean="0"/>
              <a:t/>
            </a:r>
            <a:br>
              <a:rPr lang="en-US" dirty="0" smtClean="0"/>
            </a:br>
            <a:r>
              <a:rPr lang="en-US" dirty="0" smtClean="0"/>
              <a:t>How Writers Fit Notebooks Into The Writing Process.</a:t>
            </a:r>
            <a:br>
              <a:rPr lang="en-US" dirty="0" smtClean="0"/>
            </a:br>
            <a:endParaRPr lang="en-AU" dirty="0"/>
          </a:p>
        </p:txBody>
      </p:sp>
      <p:pic>
        <p:nvPicPr>
          <p:cNvPr id="31747" name="Picture 2"/>
          <p:cNvPicPr>
            <a:picLocks noGrp="1" noChangeAspect="1" noChangeArrowheads="1"/>
          </p:cNvPicPr>
          <p:nvPr>
            <p:ph idx="1"/>
          </p:nvPr>
        </p:nvPicPr>
        <p:blipFill>
          <a:blip r:embed="rId2"/>
          <a:srcRect/>
          <a:stretch>
            <a:fillRect/>
          </a:stretch>
        </p:blipFill>
        <p:spPr>
          <a:xfrm>
            <a:off x="1714500" y="2449513"/>
            <a:ext cx="11002963" cy="7011987"/>
          </a:xfrm>
        </p:spPr>
      </p:pic>
      <p:sp>
        <p:nvSpPr>
          <p:cNvPr id="31748" name="Rectangle 7"/>
          <p:cNvSpPr>
            <a:spLocks noChangeArrowheads="1"/>
          </p:cNvSpPr>
          <p:nvPr/>
        </p:nvSpPr>
        <p:spPr bwMode="auto">
          <a:xfrm>
            <a:off x="0" y="9363075"/>
            <a:ext cx="7618413" cy="395288"/>
          </a:xfrm>
          <a:prstGeom prst="rect">
            <a:avLst/>
          </a:prstGeom>
          <a:noFill/>
          <a:ln w="9525">
            <a:noFill/>
            <a:miter lim="800000"/>
            <a:headEnd/>
            <a:tailEnd/>
          </a:ln>
        </p:spPr>
        <p:txBody>
          <a:bodyPr lIns="130022" tIns="65012" rIns="130022" bIns="65012">
            <a:spAutoFit/>
          </a:bodyPr>
          <a:lstStyle/>
          <a:p>
            <a:pPr algn="ctr">
              <a:spcBef>
                <a:spcPct val="50000"/>
              </a:spcBef>
            </a:pPr>
            <a:r>
              <a:rPr lang="en-US" sz="1700" i="1">
                <a:solidFill>
                  <a:srgbClr val="000000"/>
                </a:solidFill>
                <a:latin typeface="Calibri" pitchFamily="34" charset="0"/>
              </a:rPr>
              <a:t>Adapted from the work of Randy Bomer, </a:t>
            </a:r>
            <a:r>
              <a:rPr lang="en-US" sz="1700" i="1" u="sng">
                <a:solidFill>
                  <a:srgbClr val="000000"/>
                </a:solidFill>
                <a:latin typeface="Calibri" pitchFamily="34" charset="0"/>
              </a:rPr>
              <a:t>A Time For Meaning</a:t>
            </a:r>
            <a:r>
              <a:rPr lang="en-US" sz="1700" i="1">
                <a:solidFill>
                  <a:srgbClr val="000000"/>
                </a:solidFill>
                <a:latin typeface="Calibri" pitchFamily="34" charset="0"/>
              </a:rPr>
              <a:t>.</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884238" y="414338"/>
            <a:ext cx="11701462" cy="1625600"/>
          </a:xfrm>
          <a:solidFill>
            <a:srgbClr val="5EE89C"/>
          </a:solidFill>
        </p:spPr>
        <p:txBody>
          <a:bodyPr/>
          <a:lstStyle/>
          <a:p>
            <a:pPr eaLnBrk="1" hangingPunct="1"/>
            <a:r>
              <a:rPr lang="en-US" smtClean="0"/>
              <a:t>What do we put in our Notebook?</a:t>
            </a:r>
            <a:endParaRPr lang="en-AU" smtClean="0"/>
          </a:p>
        </p:txBody>
      </p:sp>
      <p:sp>
        <p:nvSpPr>
          <p:cNvPr id="32771" name="Content Placeholder 2"/>
          <p:cNvSpPr>
            <a:spLocks noGrp="1"/>
          </p:cNvSpPr>
          <p:nvPr>
            <p:ph idx="1"/>
          </p:nvPr>
        </p:nvSpPr>
        <p:spPr/>
        <p:txBody>
          <a:bodyPr/>
          <a:lstStyle/>
          <a:p>
            <a:pPr lvl="1" eaLnBrk="1" hangingPunct="1"/>
            <a:r>
              <a:rPr lang="en-US" smtClean="0"/>
              <a:t>All entries are directly related to minilessons you might teach during the first two weeks of starting your notebook.</a:t>
            </a:r>
          </a:p>
          <a:p>
            <a:pPr lvl="1" eaLnBrk="1" hangingPunct="1"/>
            <a:r>
              <a:rPr lang="en-US" smtClean="0"/>
              <a:t>Your entries </a:t>
            </a:r>
            <a:r>
              <a:rPr lang="en-US" i="1" smtClean="0"/>
              <a:t>could</a:t>
            </a:r>
            <a:r>
              <a:rPr lang="en-US" smtClean="0"/>
              <a:t> be used as demonstration texts for your students.</a:t>
            </a:r>
          </a:p>
          <a:p>
            <a:pPr eaLnBrk="1" hangingPunct="1"/>
            <a:endParaRPr lang="en-AU" smtClean="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3"/>
          <p:cNvSpPr>
            <a:spLocks noGrp="1"/>
          </p:cNvSpPr>
          <p:nvPr>
            <p:ph type="title"/>
          </p:nvPr>
        </p:nvSpPr>
        <p:spPr>
          <a:xfrm>
            <a:off x="714375" y="234950"/>
            <a:ext cx="11703050" cy="1625600"/>
          </a:xfrm>
          <a:solidFill>
            <a:srgbClr val="5EE89C"/>
          </a:solidFill>
        </p:spPr>
        <p:txBody>
          <a:bodyPr/>
          <a:lstStyle/>
          <a:p>
            <a:pPr eaLnBrk="1" hangingPunct="1"/>
            <a:r>
              <a:rPr lang="en-US" smtClean="0"/>
              <a:t>“Meaningful Place” Strategy</a:t>
            </a:r>
            <a:endParaRPr lang="en-AU" smtClean="0"/>
          </a:p>
        </p:txBody>
      </p:sp>
      <p:sp>
        <p:nvSpPr>
          <p:cNvPr id="33795" name="Content Placeholder 7"/>
          <p:cNvSpPr>
            <a:spLocks noGrp="1"/>
          </p:cNvSpPr>
          <p:nvPr>
            <p:ph sz="quarter" idx="4"/>
          </p:nvPr>
        </p:nvSpPr>
        <p:spPr>
          <a:xfrm>
            <a:off x="884238" y="2430463"/>
            <a:ext cx="11468100" cy="6284912"/>
          </a:xfrm>
        </p:spPr>
        <p:txBody>
          <a:bodyPr/>
          <a:lstStyle/>
          <a:p>
            <a:pPr eaLnBrk="1" hangingPunct="1"/>
            <a:r>
              <a:rPr lang="en-US" sz="4800" smtClean="0"/>
              <a:t>Think of a meaningful place.</a:t>
            </a:r>
          </a:p>
          <a:p>
            <a:pPr lvl="1" eaLnBrk="1" hangingPunct="1"/>
            <a:r>
              <a:rPr lang="en-US" sz="4800" smtClean="0"/>
              <a:t>It could be anything from the kitchen table in the home where you grew up to your favourite place in the bush.</a:t>
            </a:r>
          </a:p>
          <a:p>
            <a:pPr eaLnBrk="1" hangingPunct="1"/>
            <a:r>
              <a:rPr lang="en-US" sz="4800" smtClean="0"/>
              <a:t>List small moments related to that place.</a:t>
            </a:r>
          </a:p>
          <a:p>
            <a:pPr eaLnBrk="1" hangingPunct="1"/>
            <a:r>
              <a:rPr lang="en-US" sz="4800" smtClean="0"/>
              <a:t>Write about one of those small moments in your writer’s notebook</a:t>
            </a:r>
            <a:endParaRPr lang="en-AU" sz="4800" smtClean="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solidFill>
            <a:srgbClr val="5EE89C"/>
          </a:solidFill>
        </p:spPr>
        <p:txBody>
          <a:bodyPr/>
          <a:lstStyle/>
          <a:p>
            <a:pPr eaLnBrk="1" hangingPunct="1"/>
            <a:r>
              <a:rPr lang="en-US" smtClean="0"/>
              <a:t>Fierce Wonderings</a:t>
            </a:r>
            <a:endParaRPr lang="en-AU" smtClean="0"/>
          </a:p>
        </p:txBody>
      </p:sp>
      <p:sp>
        <p:nvSpPr>
          <p:cNvPr id="34819" name="Content Placeholder 2"/>
          <p:cNvSpPr>
            <a:spLocks noGrp="1"/>
          </p:cNvSpPr>
          <p:nvPr>
            <p:ph idx="1"/>
          </p:nvPr>
        </p:nvSpPr>
        <p:spPr/>
        <p:txBody>
          <a:bodyPr/>
          <a:lstStyle/>
          <a:p>
            <a:pPr eaLnBrk="1" hangingPunct="1"/>
            <a:r>
              <a:rPr lang="en-US" smtClean="0"/>
              <a:t>Pay attention to what haunts you, what images or memories keep running around in your mind even when you try not to think about them.  </a:t>
            </a:r>
          </a:p>
          <a:p>
            <a:pPr eaLnBrk="1" hangingPunct="1"/>
            <a:r>
              <a:rPr lang="en-US" smtClean="0"/>
              <a:t>What do you wonder about?</a:t>
            </a:r>
          </a:p>
          <a:p>
            <a:pPr eaLnBrk="1" hangingPunct="1"/>
            <a:r>
              <a:rPr lang="en-US" smtClean="0"/>
              <a:t>Explore these questions in your notebook.  </a:t>
            </a:r>
          </a:p>
          <a:p>
            <a:pPr eaLnBrk="1" hangingPunct="1"/>
            <a:endParaRPr lang="en-US" smtClean="0"/>
          </a:p>
          <a:p>
            <a:pPr eaLnBrk="1" hangingPunct="1"/>
            <a:endParaRPr lang="en-AU" smtClean="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5EE89C"/>
          </a:solidFill>
        </p:spPr>
        <p:txBody>
          <a:bodyPr rtlCol="0">
            <a:normAutofit fontScale="90000"/>
          </a:bodyPr>
          <a:lstStyle/>
          <a:p>
            <a:pPr defTabSz="1298096" eaLnBrk="1" fontAlgn="auto" hangingPunct="1">
              <a:spcAft>
                <a:spcPts val="0"/>
              </a:spcAft>
              <a:defRPr/>
            </a:pPr>
            <a:r>
              <a:rPr lang="en-US" dirty="0" smtClean="0"/>
              <a:t/>
            </a:r>
            <a:br>
              <a:rPr lang="en-US" dirty="0" smtClean="0"/>
            </a:br>
            <a:r>
              <a:rPr lang="en-US" dirty="0" smtClean="0"/>
              <a:t>Seed Ideas</a:t>
            </a:r>
            <a:br>
              <a:rPr lang="en-US" dirty="0" smtClean="0"/>
            </a:br>
            <a:endParaRPr lang="en-AU" dirty="0"/>
          </a:p>
        </p:txBody>
      </p:sp>
      <p:sp>
        <p:nvSpPr>
          <p:cNvPr id="35843" name="Content Placeholder 2"/>
          <p:cNvSpPr>
            <a:spLocks noGrp="1"/>
          </p:cNvSpPr>
          <p:nvPr>
            <p:ph idx="1"/>
          </p:nvPr>
        </p:nvSpPr>
        <p:spPr/>
        <p:txBody>
          <a:bodyPr/>
          <a:lstStyle/>
          <a:p>
            <a:pPr eaLnBrk="1" hangingPunct="1"/>
            <a:r>
              <a:rPr lang="en-US" smtClean="0"/>
              <a:t>A writer’s notebook is just like an incubator:  a protective place to keep our infant idea safe and warm, a place to grow while it is too young, too new to survive on its own.  In time you may decide to go back to that idea, add to it, change it, or combine it with another idea.  Don’t expect the seeds to sprout immediately.  A writer needs patience.</a:t>
            </a:r>
            <a:endParaRPr lang="en-AU" smtClean="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609600" y="377825"/>
            <a:ext cx="11703050" cy="1214438"/>
          </a:xfrm>
          <a:solidFill>
            <a:srgbClr val="5EE89C"/>
          </a:solidFill>
        </p:spPr>
        <p:txBody>
          <a:bodyPr/>
          <a:lstStyle/>
          <a:p>
            <a:pPr eaLnBrk="1" hangingPunct="1"/>
            <a:r>
              <a:rPr lang="en-US" smtClean="0"/>
              <a:t>Dreams</a:t>
            </a:r>
            <a:endParaRPr lang="en-AU" smtClean="0"/>
          </a:p>
        </p:txBody>
      </p:sp>
      <p:sp>
        <p:nvSpPr>
          <p:cNvPr id="36867" name="Content Placeholder 2"/>
          <p:cNvSpPr>
            <a:spLocks noGrp="1"/>
          </p:cNvSpPr>
          <p:nvPr>
            <p:ph idx="1"/>
          </p:nvPr>
        </p:nvSpPr>
        <p:spPr>
          <a:xfrm>
            <a:off x="914400" y="812800"/>
            <a:ext cx="11703050" cy="6438900"/>
          </a:xfrm>
        </p:spPr>
        <p:txBody>
          <a:bodyPr/>
          <a:lstStyle/>
          <a:p>
            <a:pPr eaLnBrk="1" hangingPunct="1"/>
            <a:endParaRPr lang="en-US" sz="4000" smtClean="0"/>
          </a:p>
          <a:p>
            <a:pPr eaLnBrk="1" hangingPunct="1"/>
            <a:endParaRPr lang="en-US" sz="4000" smtClean="0"/>
          </a:p>
          <a:p>
            <a:pPr eaLnBrk="1" hangingPunct="1"/>
            <a:r>
              <a:rPr lang="en-US" sz="4000" smtClean="0"/>
              <a:t>Get into the habit of writing down dreams before they leave you.  Your notebook can work as an alarm clock to remind you to wake up and pay attention to what’s happening in your world, both inside and out.  </a:t>
            </a:r>
          </a:p>
          <a:p>
            <a:pPr eaLnBrk="1" hangingPunct="1"/>
            <a:endParaRPr lang="en-AU" smtClean="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solidFill>
            <a:srgbClr val="5EE89C"/>
          </a:solidFill>
        </p:spPr>
        <p:txBody>
          <a:bodyPr/>
          <a:lstStyle/>
          <a:p>
            <a:pPr eaLnBrk="1" hangingPunct="1"/>
            <a:r>
              <a:rPr lang="en-US" smtClean="0"/>
              <a:t>Snatches of Talk</a:t>
            </a:r>
            <a:endParaRPr lang="en-AU" smtClean="0"/>
          </a:p>
        </p:txBody>
      </p:sp>
      <p:sp>
        <p:nvSpPr>
          <p:cNvPr id="37891" name="Content Placeholder 2"/>
          <p:cNvSpPr>
            <a:spLocks noGrp="1"/>
          </p:cNvSpPr>
          <p:nvPr>
            <p:ph idx="1"/>
          </p:nvPr>
        </p:nvSpPr>
        <p:spPr/>
        <p:txBody>
          <a:bodyPr/>
          <a:lstStyle/>
          <a:p>
            <a:pPr eaLnBrk="1" hangingPunct="1"/>
            <a:r>
              <a:rPr lang="en-US" smtClean="0"/>
              <a:t>Writers are fascinated by talk, obsessed with what people say and how they say it, how they interrupt themselves, the words they repeat, the way they pronounce or mispronounce certain words.  The way we talk says a ton about who we are.  </a:t>
            </a:r>
          </a:p>
          <a:p>
            <a:pPr eaLnBrk="1" hangingPunct="1"/>
            <a:r>
              <a:rPr lang="en-US" b="1" i="1" smtClean="0"/>
              <a:t>Notebooks can be filled with dialogue. </a:t>
            </a:r>
            <a:r>
              <a:rPr lang="en-US" smtClean="0"/>
              <a:t> Learn to listen wherever you go.  </a:t>
            </a:r>
            <a:endParaRPr lang="en-US" b="1" i="1" smtClean="0"/>
          </a:p>
          <a:p>
            <a:pPr eaLnBrk="1" hangingPunct="1"/>
            <a:endParaRPr lang="en-AU" smtClean="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solidFill>
            <a:srgbClr val="5EE89C"/>
          </a:solidFill>
        </p:spPr>
        <p:txBody>
          <a:bodyPr/>
          <a:lstStyle/>
          <a:p>
            <a:pPr eaLnBrk="1" hangingPunct="1"/>
            <a:r>
              <a:rPr lang="en-US" smtClean="0"/>
              <a:t>Lists</a:t>
            </a:r>
            <a:endParaRPr lang="en-AU" smtClean="0"/>
          </a:p>
        </p:txBody>
      </p:sp>
      <p:sp>
        <p:nvSpPr>
          <p:cNvPr id="38915" name="Content Placeholder 2"/>
          <p:cNvSpPr>
            <a:spLocks noGrp="1"/>
          </p:cNvSpPr>
          <p:nvPr>
            <p:ph idx="1"/>
          </p:nvPr>
        </p:nvSpPr>
        <p:spPr/>
        <p:txBody>
          <a:bodyPr/>
          <a:lstStyle/>
          <a:p>
            <a:pPr eaLnBrk="1" hangingPunct="1"/>
            <a:r>
              <a:rPr lang="en-US" smtClean="0"/>
              <a:t>Many writers keep lists:  favorite books, movies to see, ideas for all sorts of writing projects.  Keep a section in your notebook for your favorite words, unusual words, new words, and remarkable words.  Listing facts is one of the best ways to brainstorm about a subject that interests you.  </a:t>
            </a:r>
          </a:p>
          <a:p>
            <a:pPr eaLnBrk="1" hangingPunct="1"/>
            <a:endParaRPr lang="en-AU" smtClean="0"/>
          </a:p>
        </p:txBody>
      </p:sp>
      <p:pic>
        <p:nvPicPr>
          <p:cNvPr id="38916" name="Picture 3"/>
          <p:cNvPicPr>
            <a:picLocks noChangeAspect="1" noChangeArrowheads="1"/>
          </p:cNvPicPr>
          <p:nvPr/>
        </p:nvPicPr>
        <p:blipFill>
          <a:blip r:embed="rId2"/>
          <a:srcRect/>
          <a:stretch>
            <a:fillRect/>
          </a:stretch>
        </p:blipFill>
        <p:spPr bwMode="auto">
          <a:xfrm>
            <a:off x="7618413" y="6503988"/>
            <a:ext cx="4267200" cy="33639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a:srcRect l="2094" t="11659" r="48991" b="35255"/>
          <a:stretch>
            <a:fillRect/>
          </a:stretch>
        </p:blipFill>
        <p:spPr bwMode="auto">
          <a:xfrm>
            <a:off x="180601" y="1996526"/>
            <a:ext cx="9542463" cy="6475157"/>
          </a:xfrm>
          <a:prstGeom prst="rect">
            <a:avLst/>
          </a:prstGeom>
          <a:noFill/>
          <a:ln w="9525">
            <a:noFill/>
            <a:miter lim="800000"/>
            <a:headEnd/>
            <a:tailEnd/>
          </a:ln>
        </p:spPr>
      </p:pic>
      <p:sp>
        <p:nvSpPr>
          <p:cNvPr id="2" name="Title 1"/>
          <p:cNvSpPr>
            <a:spLocks noGrp="1"/>
          </p:cNvSpPr>
          <p:nvPr>
            <p:ph type="title"/>
          </p:nvPr>
        </p:nvSpPr>
        <p:spPr>
          <a:xfrm>
            <a:off x="0" y="341037"/>
            <a:ext cx="13003213" cy="1285093"/>
          </a:xfrm>
        </p:spPr>
        <p:txBody>
          <a:bodyPr rtlCol="0">
            <a:normAutofit/>
          </a:bodyPr>
          <a:lstStyle/>
          <a:p>
            <a:pPr fontAlgn="auto">
              <a:spcAft>
                <a:spcPts val="0"/>
              </a:spcAft>
              <a:defRPr/>
            </a:pPr>
            <a:r>
              <a:rPr lang="en-AU" dirty="0" smtClean="0">
                <a:solidFill>
                  <a:srgbClr val="7030A0"/>
                </a:solidFill>
              </a:rPr>
              <a:t>The Writing Criteria Report</a:t>
            </a:r>
            <a:endParaRPr lang="en-AU" dirty="0">
              <a:solidFill>
                <a:srgbClr val="7030A0"/>
              </a:solidFill>
            </a:endParaRPr>
          </a:p>
        </p:txBody>
      </p:sp>
      <p:cxnSp>
        <p:nvCxnSpPr>
          <p:cNvPr id="11" name="Straight Arrow Connector 10"/>
          <p:cNvCxnSpPr/>
          <p:nvPr/>
        </p:nvCxnSpPr>
        <p:spPr>
          <a:xfrm rot="10800000">
            <a:off x="4745270" y="4537353"/>
            <a:ext cx="5291585" cy="15809"/>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149" name="TextBox 11"/>
          <p:cNvSpPr txBox="1">
            <a:spLocks noChangeArrowheads="1"/>
          </p:cNvSpPr>
          <p:nvPr/>
        </p:nvSpPr>
        <p:spPr bwMode="auto">
          <a:xfrm>
            <a:off x="9942040" y="4087909"/>
            <a:ext cx="3061173" cy="869990"/>
          </a:xfrm>
          <a:prstGeom prst="rect">
            <a:avLst/>
          </a:prstGeom>
          <a:noFill/>
          <a:ln w="9525">
            <a:noFill/>
            <a:miter lim="800000"/>
            <a:headEnd/>
            <a:tailEnd/>
          </a:ln>
        </p:spPr>
        <p:txBody>
          <a:bodyPr lIns="130055" tIns="65028" rIns="130055" bIns="65028">
            <a:spAutoFit/>
          </a:bodyPr>
          <a:lstStyle/>
          <a:p>
            <a:r>
              <a:rPr lang="en-AU" b="1">
                <a:solidFill>
                  <a:srgbClr val="7030A0"/>
                </a:solidFill>
                <a:latin typeface="Calibri" pitchFamily="34" charset="0"/>
              </a:rPr>
              <a:t>Choose “Writing Criteria Report”</a:t>
            </a:r>
          </a:p>
        </p:txBody>
      </p:sp>
      <p:cxnSp>
        <p:nvCxnSpPr>
          <p:cNvPr id="15" name="Straight Arrow Connector 14"/>
          <p:cNvCxnSpPr/>
          <p:nvPr/>
        </p:nvCxnSpPr>
        <p:spPr>
          <a:xfrm rot="10800000" flipV="1">
            <a:off x="2961844" y="8044823"/>
            <a:ext cx="7011802" cy="15810"/>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151" name="TextBox 15"/>
          <p:cNvSpPr txBox="1">
            <a:spLocks noChangeArrowheads="1"/>
          </p:cNvSpPr>
          <p:nvPr/>
        </p:nvSpPr>
        <p:spPr bwMode="auto">
          <a:xfrm>
            <a:off x="9942040" y="7480194"/>
            <a:ext cx="3061173" cy="1239322"/>
          </a:xfrm>
          <a:prstGeom prst="rect">
            <a:avLst/>
          </a:prstGeom>
          <a:noFill/>
          <a:ln w="9525">
            <a:noFill/>
            <a:miter lim="800000"/>
            <a:headEnd/>
            <a:tailEnd/>
          </a:ln>
        </p:spPr>
        <p:txBody>
          <a:bodyPr lIns="130055" tIns="65028" rIns="130055" bIns="65028">
            <a:spAutoFit/>
          </a:bodyPr>
          <a:lstStyle/>
          <a:p>
            <a:r>
              <a:rPr lang="en-AU" b="1">
                <a:solidFill>
                  <a:srgbClr val="7030A0"/>
                </a:solidFill>
                <a:latin typeface="Calibri" pitchFamily="34" charset="0"/>
              </a:rPr>
              <a:t>Click on “Preview Report” to view results</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5EE89C"/>
          </a:solidFill>
        </p:spPr>
        <p:txBody>
          <a:bodyPr rtlCol="0">
            <a:normAutofit fontScale="90000"/>
          </a:bodyPr>
          <a:lstStyle/>
          <a:p>
            <a:pPr defTabSz="1298096" eaLnBrk="1" fontAlgn="auto" hangingPunct="1">
              <a:spcAft>
                <a:spcPts val="0"/>
              </a:spcAft>
              <a:defRPr/>
            </a:pPr>
            <a:r>
              <a:rPr lang="en-US" dirty="0" smtClean="0"/>
              <a:t>Final thought about what a notebook is from fifth grader. </a:t>
            </a:r>
            <a:endParaRPr lang="en-AU" dirty="0"/>
          </a:p>
        </p:txBody>
      </p:sp>
      <p:sp>
        <p:nvSpPr>
          <p:cNvPr id="18435" name="Content Placeholder 2"/>
          <p:cNvSpPr>
            <a:spLocks noGrp="1"/>
          </p:cNvSpPr>
          <p:nvPr>
            <p:ph idx="1"/>
          </p:nvPr>
        </p:nvSpPr>
        <p:spPr>
          <a:xfrm>
            <a:off x="508000" y="2235200"/>
            <a:ext cx="11703050" cy="6440488"/>
          </a:xfrm>
        </p:spPr>
        <p:txBody>
          <a:bodyPr/>
          <a:lstStyle/>
          <a:p>
            <a:pPr marL="487183" indent="-487183" defTabSz="1298096" eaLnBrk="1" hangingPunct="1">
              <a:defRPr/>
            </a:pPr>
            <a:r>
              <a:rPr lang="en-US" sz="3400" i="1" dirty="0" smtClean="0"/>
              <a:t>“A notebook is where you keep dew drops from a dew drop morning.  It’s where the sun sets.  It’s the wind in your face at the beach looking out over the water.  A notebook is where you’re playing with your dog.  It’s where you have dreams about walking on rainbows.  It’s where the good feelings and the bad feelings spend the night”.</a:t>
            </a:r>
            <a:endParaRPr lang="en-US" sz="3400" dirty="0" smtClean="0"/>
          </a:p>
          <a:p>
            <a:pPr marL="487183" indent="-487183" defTabSz="1298096" eaLnBrk="1" hangingPunct="1">
              <a:defRPr/>
            </a:pPr>
            <a:endParaRPr lang="en-AU" dirty="0" smtClean="0"/>
          </a:p>
          <a:p>
            <a:pPr marL="487183" indent="-487183" defTabSz="1298096" eaLnBrk="1" hangingPunct="1">
              <a:buFont typeface="Arial" charset="0"/>
              <a:buNone/>
              <a:defRPr/>
            </a:pPr>
            <a:r>
              <a:rPr lang="en-US" sz="3400" dirty="0" smtClean="0">
                <a:effectLst>
                  <a:outerShdw blurRad="38100" dist="38100" dir="2700000" algn="tl">
                    <a:srgbClr val="000000"/>
                  </a:outerShdw>
                </a:effectLst>
              </a:rPr>
              <a:t>	Briana Carlin</a:t>
            </a:r>
          </a:p>
          <a:p>
            <a:pPr marL="487183" indent="-487183" defTabSz="1298096" eaLnBrk="1" hangingPunct="1">
              <a:buFont typeface="Arial" charset="0"/>
              <a:buNone/>
              <a:defRPr/>
            </a:pPr>
            <a:r>
              <a:rPr lang="en-US" sz="3400" dirty="0" smtClean="0">
                <a:effectLst>
                  <a:outerShdw blurRad="38100" dist="38100" dir="2700000" algn="tl">
                    <a:srgbClr val="000000"/>
                  </a:outerShdw>
                </a:effectLst>
              </a:rPr>
              <a:t>	Grade 5</a:t>
            </a:r>
            <a:endParaRPr lang="en-AU" sz="3400" dirty="0" smtClean="0"/>
          </a:p>
        </p:txBody>
      </p:sp>
      <p:pic>
        <p:nvPicPr>
          <p:cNvPr id="39940" name="Picture 3" descr="Picture 357.jpg"/>
          <p:cNvPicPr>
            <a:picLocks noChangeAspect="1"/>
          </p:cNvPicPr>
          <p:nvPr/>
        </p:nvPicPr>
        <p:blipFill>
          <a:blip r:embed="rId2"/>
          <a:srcRect/>
          <a:stretch>
            <a:fillRect/>
          </a:stretch>
        </p:blipFill>
        <p:spPr bwMode="auto">
          <a:xfrm>
            <a:off x="7110413" y="5081588"/>
            <a:ext cx="5689600" cy="42687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solidFill>
            <a:srgbClr val="5EE89C"/>
          </a:solidFill>
        </p:spPr>
        <p:txBody>
          <a:bodyPr/>
          <a:lstStyle/>
          <a:p>
            <a:pPr eaLnBrk="1" hangingPunct="1"/>
            <a:r>
              <a:rPr lang="en-US" smtClean="0"/>
              <a:t>Notebook Checklist</a:t>
            </a:r>
            <a:endParaRPr lang="en-AU" smtClean="0"/>
          </a:p>
        </p:txBody>
      </p:sp>
      <p:sp>
        <p:nvSpPr>
          <p:cNvPr id="3" name="Content Placeholder 2"/>
          <p:cNvSpPr>
            <a:spLocks noGrp="1"/>
          </p:cNvSpPr>
          <p:nvPr>
            <p:ph idx="1"/>
          </p:nvPr>
        </p:nvSpPr>
        <p:spPr/>
        <p:txBody>
          <a:bodyPr rtlCol="0">
            <a:normAutofit fontScale="92500" lnSpcReduction="20000"/>
          </a:bodyPr>
          <a:lstStyle/>
          <a:p>
            <a:pPr marL="487183" indent="-487183" defTabSz="1298096" eaLnBrk="1" fontAlgn="auto" hangingPunct="1">
              <a:spcAft>
                <a:spcPts val="0"/>
              </a:spcAft>
              <a:buFont typeface="Arial" pitchFamily="34" charset="0"/>
              <a:buChar char="•"/>
              <a:defRPr/>
            </a:pPr>
            <a:r>
              <a:rPr lang="en-US" dirty="0" smtClean="0"/>
              <a:t>Keep your notebook with you at all times.</a:t>
            </a:r>
          </a:p>
          <a:p>
            <a:pPr marL="487183" indent="-487183" defTabSz="1298096" eaLnBrk="1" fontAlgn="auto" hangingPunct="1">
              <a:spcAft>
                <a:spcPts val="0"/>
              </a:spcAft>
              <a:buFont typeface="Arial" pitchFamily="34" charset="0"/>
              <a:buChar char="•"/>
              <a:defRPr/>
            </a:pPr>
            <a:r>
              <a:rPr lang="en-US" dirty="0" smtClean="0"/>
              <a:t>Date every entry.</a:t>
            </a:r>
          </a:p>
          <a:p>
            <a:pPr marL="487183" indent="-487183" defTabSz="1298096" eaLnBrk="1" fontAlgn="auto" hangingPunct="1">
              <a:spcAft>
                <a:spcPts val="0"/>
              </a:spcAft>
              <a:buFont typeface="Arial" pitchFamily="34" charset="0"/>
              <a:buChar char="•"/>
              <a:defRPr/>
            </a:pPr>
            <a:r>
              <a:rPr lang="en-US" dirty="0" smtClean="0"/>
              <a:t>Do not skip pages.</a:t>
            </a:r>
          </a:p>
          <a:p>
            <a:pPr marL="487183" indent="-487183" defTabSz="1298096" eaLnBrk="1" fontAlgn="auto" hangingPunct="1">
              <a:spcAft>
                <a:spcPts val="0"/>
              </a:spcAft>
              <a:buFont typeface="Arial" pitchFamily="34" charset="0"/>
              <a:buChar char="•"/>
              <a:defRPr/>
            </a:pPr>
            <a:r>
              <a:rPr lang="en-US" dirty="0" smtClean="0"/>
              <a:t>All drawings should have writing with them.</a:t>
            </a:r>
          </a:p>
          <a:p>
            <a:pPr marL="487183" indent="-487183" defTabSz="1298096" eaLnBrk="1" fontAlgn="auto" hangingPunct="1">
              <a:spcAft>
                <a:spcPts val="0"/>
              </a:spcAft>
              <a:buFont typeface="Arial" pitchFamily="34" charset="0"/>
              <a:buChar char="•"/>
              <a:defRPr/>
            </a:pPr>
            <a:r>
              <a:rPr lang="en-US" dirty="0" smtClean="0"/>
              <a:t>Number the pages.</a:t>
            </a:r>
          </a:p>
          <a:p>
            <a:pPr marL="487183" indent="-487183" defTabSz="1298096" eaLnBrk="1" fontAlgn="auto" hangingPunct="1">
              <a:spcAft>
                <a:spcPts val="0"/>
              </a:spcAft>
              <a:buFont typeface="Arial" pitchFamily="34" charset="0"/>
              <a:buChar char="•"/>
              <a:defRPr/>
            </a:pPr>
            <a:r>
              <a:rPr lang="en-US" dirty="0" smtClean="0"/>
              <a:t>Write daily.</a:t>
            </a:r>
          </a:p>
          <a:p>
            <a:pPr marL="487183" indent="-487183" defTabSz="1298096" eaLnBrk="1" fontAlgn="auto" hangingPunct="1">
              <a:spcAft>
                <a:spcPts val="0"/>
              </a:spcAft>
              <a:buFont typeface="Arial" pitchFamily="34" charset="0"/>
              <a:buChar char="•"/>
              <a:defRPr/>
            </a:pPr>
            <a:r>
              <a:rPr lang="en-US" dirty="0" smtClean="0"/>
              <a:t>Vary your topics.</a:t>
            </a:r>
          </a:p>
          <a:p>
            <a:pPr marL="487183" indent="-487183" defTabSz="1298096" eaLnBrk="1" fontAlgn="auto" hangingPunct="1">
              <a:spcAft>
                <a:spcPts val="0"/>
              </a:spcAft>
              <a:buFont typeface="Arial" pitchFamily="34" charset="0"/>
              <a:buChar char="•"/>
              <a:defRPr/>
            </a:pPr>
            <a:r>
              <a:rPr lang="en-US" dirty="0" smtClean="0"/>
              <a:t>Care for your notebook.</a:t>
            </a:r>
          </a:p>
          <a:p>
            <a:pPr marL="487183" indent="-487183" defTabSz="1298096" eaLnBrk="1" fontAlgn="auto" hangingPunct="1">
              <a:spcAft>
                <a:spcPts val="0"/>
              </a:spcAft>
              <a:buFont typeface="Arial" pitchFamily="34" charset="0"/>
              <a:buChar char="•"/>
              <a:defRPr/>
            </a:pPr>
            <a:r>
              <a:rPr lang="en-US" dirty="0" smtClean="0"/>
              <a:t>Make sure there is evidence of what you’re learning in your notebook.</a:t>
            </a:r>
            <a:endParaRPr lang="en-US" sz="3400" dirty="0" smtClean="0"/>
          </a:p>
          <a:p>
            <a:pPr marL="487183" indent="-487183" defTabSz="1298096" eaLnBrk="1" fontAlgn="auto" hangingPunct="1">
              <a:spcAft>
                <a:spcPts val="0"/>
              </a:spcAft>
              <a:buFont typeface="Arial" pitchFamily="34" charset="0"/>
              <a:buChar char="•"/>
              <a:defRPr/>
            </a:pPr>
            <a:endParaRPr lang="en-US" dirty="0" smtClean="0"/>
          </a:p>
          <a:p>
            <a:pPr marL="487183" indent="-487183" defTabSz="1298096" eaLnBrk="1" fontAlgn="auto" hangingPunct="1">
              <a:spcAft>
                <a:spcPts val="0"/>
              </a:spcAft>
              <a:buFont typeface="Arial" pitchFamily="34" charset="0"/>
              <a:buChar char="•"/>
              <a:defRPr/>
            </a:pPr>
            <a:endParaRPr lang="en-AU" dirty="0"/>
          </a:p>
        </p:txBody>
      </p:sp>
      <p:pic>
        <p:nvPicPr>
          <p:cNvPr id="40964" name="Picture 2" descr="happy apple"/>
          <p:cNvPicPr>
            <a:picLocks noChangeAspect="1" noChangeArrowheads="1"/>
          </p:cNvPicPr>
          <p:nvPr/>
        </p:nvPicPr>
        <p:blipFill>
          <a:blip r:embed="rId2"/>
          <a:srcRect/>
          <a:stretch>
            <a:fillRect/>
          </a:stretch>
        </p:blipFill>
        <p:spPr bwMode="auto">
          <a:xfrm>
            <a:off x="10544175" y="1163638"/>
            <a:ext cx="2459038" cy="21320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solidFill>
            <a:srgbClr val="5EE89C"/>
          </a:solidFill>
        </p:spPr>
        <p:txBody>
          <a:bodyPr/>
          <a:lstStyle/>
          <a:p>
            <a:pPr eaLnBrk="1" hangingPunct="1"/>
            <a:r>
              <a:rPr lang="en-AU" smtClean="0"/>
              <a:t>Refining Work</a:t>
            </a:r>
          </a:p>
        </p:txBody>
      </p:sp>
      <p:sp>
        <p:nvSpPr>
          <p:cNvPr id="43011" name="Content Placeholder 2"/>
          <p:cNvSpPr>
            <a:spLocks noGrp="1"/>
          </p:cNvSpPr>
          <p:nvPr>
            <p:ph idx="1"/>
          </p:nvPr>
        </p:nvSpPr>
        <p:spPr/>
        <p:txBody>
          <a:bodyPr/>
          <a:lstStyle/>
          <a:p>
            <a:pPr marL="0" indent="0">
              <a:buFont typeface="Arial" charset="0"/>
              <a:buNone/>
              <a:defRPr/>
            </a:pPr>
            <a:r>
              <a:rPr lang="en-AU" sz="3200" dirty="0" smtClean="0"/>
              <a:t>     </a:t>
            </a:r>
            <a:r>
              <a:rPr lang="en-AU" sz="4800" dirty="0" smtClean="0"/>
              <a:t>Terms</a:t>
            </a:r>
          </a:p>
          <a:p>
            <a:pPr>
              <a:defRPr/>
            </a:pPr>
            <a:r>
              <a:rPr lang="en-AU" sz="3200" b="1" dirty="0" smtClean="0">
                <a:solidFill>
                  <a:srgbClr val="00B050"/>
                </a:solidFill>
              </a:rPr>
              <a:t>Revising</a:t>
            </a:r>
            <a:r>
              <a:rPr lang="en-AU" sz="3200" dirty="0" smtClean="0"/>
              <a:t>: making changes to ideas and organisation at the text level. This could involve students rearranging the order of paragraphs or sentences to improve the text sequence.</a:t>
            </a:r>
          </a:p>
          <a:p>
            <a:pPr>
              <a:defRPr/>
            </a:pPr>
            <a:r>
              <a:rPr lang="en-AU" sz="3200" b="1" dirty="0" smtClean="0">
                <a:solidFill>
                  <a:srgbClr val="00B050"/>
                </a:solidFill>
              </a:rPr>
              <a:t>Editing</a:t>
            </a:r>
            <a:r>
              <a:rPr lang="en-AU" sz="3200" dirty="0" smtClean="0"/>
              <a:t>: clarifying meaning at the sentence level. Students may add, change, delete or rearrange words to enhance meaning.</a:t>
            </a:r>
          </a:p>
          <a:p>
            <a:pPr>
              <a:defRPr/>
            </a:pPr>
            <a:r>
              <a:rPr lang="en-AU" sz="3200" b="1" dirty="0" smtClean="0">
                <a:solidFill>
                  <a:srgbClr val="00B050"/>
                </a:solidFill>
              </a:rPr>
              <a:t>Proofreading</a:t>
            </a:r>
            <a:r>
              <a:rPr lang="en-AU" sz="3200" dirty="0" smtClean="0"/>
              <a:t>: reading to check conventions, rather than the content. It involves rereading a draft to check on the use of punctuation, spelling and grammar.</a:t>
            </a:r>
          </a:p>
          <a:p>
            <a:pPr marL="0" indent="0">
              <a:buFont typeface="Arial" charset="0"/>
              <a:buNone/>
              <a:defRPr/>
            </a:pPr>
            <a:endParaRPr lang="en-AU" sz="3200" dirty="0" smtClean="0"/>
          </a:p>
          <a:p>
            <a:pPr eaLnBrk="1" hangingPunct="1">
              <a:buFont typeface="Arial" charset="0"/>
              <a:buNone/>
              <a:defRPr/>
            </a:pPr>
            <a:endParaRPr lang="en-AU" sz="3200" dirty="0" smtClean="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1000125" y="377825"/>
            <a:ext cx="10860088" cy="1625600"/>
          </a:xfrm>
          <a:solidFill>
            <a:srgbClr val="5EE89C"/>
          </a:solidFill>
        </p:spPr>
        <p:txBody>
          <a:bodyPr/>
          <a:lstStyle/>
          <a:p>
            <a:pPr eaLnBrk="1" hangingPunct="1"/>
            <a:r>
              <a:rPr lang="en-AU" smtClean="0"/>
              <a:t>Taking Notes</a:t>
            </a:r>
          </a:p>
        </p:txBody>
      </p:sp>
      <p:sp>
        <p:nvSpPr>
          <p:cNvPr id="13315" name="Content Placeholder 2"/>
          <p:cNvSpPr>
            <a:spLocks noGrp="1"/>
          </p:cNvSpPr>
          <p:nvPr>
            <p:ph idx="1"/>
          </p:nvPr>
        </p:nvSpPr>
        <p:spPr>
          <a:xfrm>
            <a:off x="650875" y="2276475"/>
            <a:ext cx="11701463" cy="6706368"/>
          </a:xfrm>
          <a:ln>
            <a:solidFill>
              <a:schemeClr val="accent1"/>
            </a:solidFill>
          </a:ln>
        </p:spPr>
        <p:txBody>
          <a:bodyPr/>
          <a:lstStyle/>
          <a:p>
            <a:pPr eaLnBrk="1" hangingPunct="1">
              <a:defRPr/>
            </a:pPr>
            <a:endParaRPr lang="en-AU" dirty="0" smtClean="0"/>
          </a:p>
          <a:p>
            <a:pPr eaLnBrk="1" hangingPunct="1">
              <a:defRPr/>
            </a:pPr>
            <a:r>
              <a:rPr lang="en-AU" dirty="0" smtClean="0"/>
              <a:t>A3 ‘Writing Routines’ retrieval sheet.</a:t>
            </a:r>
          </a:p>
          <a:p>
            <a:pPr marL="0" indent="0" eaLnBrk="1" hangingPunct="1">
              <a:buFont typeface="Arial" charset="0"/>
              <a:buNone/>
              <a:defRPr/>
            </a:pPr>
            <a:r>
              <a:rPr lang="en-AU" sz="3600" dirty="0" smtClean="0">
                <a:solidFill>
                  <a:srgbClr val="00B050"/>
                </a:solidFill>
              </a:rPr>
              <a:t>	</a:t>
            </a:r>
            <a:r>
              <a:rPr lang="en-AU" sz="3600" b="1" dirty="0" smtClean="0">
                <a:solidFill>
                  <a:schemeClr val="accent3">
                    <a:lumMod val="50000"/>
                  </a:schemeClr>
                </a:solidFill>
              </a:rPr>
              <a:t>Use Jigsaw model to look at each of the ‘routines’</a:t>
            </a:r>
          </a:p>
          <a:p>
            <a:pPr marL="1136650" lvl="2" indent="0" eaLnBrk="1" hangingPunct="1">
              <a:defRPr/>
            </a:pPr>
            <a:r>
              <a:rPr lang="en-AU" sz="3200" b="1" dirty="0" smtClean="0">
                <a:solidFill>
                  <a:srgbClr val="00B050"/>
                </a:solidFill>
              </a:rPr>
              <a:t>Groups of 4 people</a:t>
            </a:r>
          </a:p>
          <a:p>
            <a:pPr marL="1136650" lvl="2" indent="0" eaLnBrk="1" hangingPunct="1">
              <a:defRPr/>
            </a:pPr>
            <a:r>
              <a:rPr lang="en-AU" sz="3200" b="1" dirty="0" smtClean="0">
                <a:solidFill>
                  <a:srgbClr val="00B050"/>
                </a:solidFill>
              </a:rPr>
              <a:t>Choose and area each</a:t>
            </a:r>
          </a:p>
          <a:p>
            <a:pPr marL="1136650" lvl="2" indent="0" eaLnBrk="1" hangingPunct="1">
              <a:defRPr/>
            </a:pPr>
            <a:r>
              <a:rPr lang="en-AU" sz="3200" b="1" dirty="0" smtClean="0">
                <a:solidFill>
                  <a:srgbClr val="00B050"/>
                </a:solidFill>
              </a:rPr>
              <a:t>Work in expert group to study it</a:t>
            </a:r>
          </a:p>
          <a:p>
            <a:pPr marL="1136650" lvl="2" indent="0" eaLnBrk="1" hangingPunct="1">
              <a:defRPr/>
            </a:pPr>
            <a:r>
              <a:rPr lang="en-AU" sz="3200" b="1" dirty="0" smtClean="0">
                <a:solidFill>
                  <a:srgbClr val="00B050"/>
                </a:solidFill>
              </a:rPr>
              <a:t>Complete the Retrieval sheet</a:t>
            </a:r>
          </a:p>
          <a:p>
            <a:pPr marL="0" indent="0" eaLnBrk="1" hangingPunct="1">
              <a:defRPr/>
            </a:pPr>
            <a:r>
              <a:rPr lang="en-AU" sz="3600" dirty="0" smtClean="0">
                <a:solidFill>
                  <a:schemeClr val="accent3">
                    <a:lumMod val="50000"/>
                  </a:schemeClr>
                </a:solidFill>
              </a:rPr>
              <a:t>Back to home group to share and complete the other  	sections</a:t>
            </a:r>
          </a:p>
          <a:p>
            <a:pPr marL="0" indent="0" algn="ctr" eaLnBrk="1" hangingPunct="1">
              <a:defRPr/>
            </a:pPr>
            <a:r>
              <a:rPr lang="en-AU" sz="3600" b="1" dirty="0" smtClean="0">
                <a:solidFill>
                  <a:srgbClr val="C00000"/>
                </a:solidFill>
              </a:rPr>
              <a:t>What will you have a go with?</a:t>
            </a:r>
          </a:p>
          <a:p>
            <a:pPr marL="0" indent="0" eaLnBrk="1" hangingPunct="1">
              <a:buFont typeface="Arial" charset="0"/>
              <a:buNone/>
              <a:defRPr/>
            </a:pPr>
            <a:r>
              <a:rPr lang="en-AU" sz="3600" dirty="0" smtClean="0">
                <a:solidFill>
                  <a:srgbClr val="00B050"/>
                </a:solidFill>
              </a:rPr>
              <a:t>	</a:t>
            </a:r>
          </a:p>
        </p:txBody>
      </p:sp>
      <p:pic>
        <p:nvPicPr>
          <p:cNvPr id="14340" name="Picture 4" descr="D:\Users\02182687\AppData\Local\Microsoft\Windows\Temporary Internet Files\Content.IE5\QE3U1E3I\MC900212035[1].wmf"/>
          <p:cNvPicPr>
            <a:picLocks noChangeAspect="1" noChangeArrowheads="1"/>
          </p:cNvPicPr>
          <p:nvPr/>
        </p:nvPicPr>
        <p:blipFill>
          <a:blip r:embed="rId2"/>
          <a:srcRect/>
          <a:stretch>
            <a:fillRect/>
          </a:stretch>
        </p:blipFill>
        <p:spPr bwMode="auto">
          <a:xfrm>
            <a:off x="9431338" y="735013"/>
            <a:ext cx="1928812" cy="22145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solidFill>
            <a:srgbClr val="5EE89C"/>
          </a:solidFill>
        </p:spPr>
        <p:txBody>
          <a:bodyPr/>
          <a:lstStyle/>
          <a:p>
            <a:r>
              <a:rPr lang="en-AU" smtClean="0"/>
              <a:t>Where to now?</a:t>
            </a:r>
          </a:p>
        </p:txBody>
      </p:sp>
      <p:pic>
        <p:nvPicPr>
          <p:cNvPr id="47107" name="Content Placeholder 2"/>
          <p:cNvPicPr>
            <a:picLocks noGrp="1" noChangeAspect="1"/>
          </p:cNvPicPr>
          <p:nvPr>
            <p:ph idx="1"/>
          </p:nvPr>
        </p:nvPicPr>
        <p:blipFill>
          <a:blip r:embed="rId2"/>
          <a:srcRect/>
          <a:stretch>
            <a:fillRect/>
          </a:stretch>
        </p:blipFill>
        <p:spPr>
          <a:xfrm>
            <a:off x="3044825" y="3592513"/>
            <a:ext cx="7143750" cy="3781425"/>
          </a:xfrm>
        </p:spPr>
      </p:pic>
      <p:sp>
        <p:nvSpPr>
          <p:cNvPr id="47108" name="TextBox 3"/>
          <p:cNvSpPr txBox="1">
            <a:spLocks noChangeArrowheads="1"/>
          </p:cNvSpPr>
          <p:nvPr/>
        </p:nvSpPr>
        <p:spPr bwMode="auto">
          <a:xfrm>
            <a:off x="1389063" y="2357438"/>
            <a:ext cx="4176712" cy="1201737"/>
          </a:xfrm>
          <a:prstGeom prst="rect">
            <a:avLst/>
          </a:prstGeom>
          <a:noFill/>
          <a:ln w="9525">
            <a:noFill/>
            <a:miter lim="800000"/>
            <a:headEnd/>
            <a:tailEnd/>
          </a:ln>
        </p:spPr>
        <p:txBody>
          <a:bodyPr>
            <a:spAutoFit/>
          </a:bodyPr>
          <a:lstStyle/>
          <a:p>
            <a:r>
              <a:rPr lang="en-AU"/>
              <a:t>finding a starting point– examining beliefs about writing</a:t>
            </a:r>
          </a:p>
        </p:txBody>
      </p:sp>
      <p:sp>
        <p:nvSpPr>
          <p:cNvPr id="47109" name="TextBox 4"/>
          <p:cNvSpPr txBox="1">
            <a:spLocks noChangeArrowheads="1"/>
          </p:cNvSpPr>
          <p:nvPr/>
        </p:nvSpPr>
        <p:spPr bwMode="auto">
          <a:xfrm>
            <a:off x="8013700" y="4014788"/>
            <a:ext cx="3240088" cy="1200150"/>
          </a:xfrm>
          <a:prstGeom prst="rect">
            <a:avLst/>
          </a:prstGeom>
          <a:noFill/>
          <a:ln w="9525">
            <a:noFill/>
            <a:miter lim="800000"/>
            <a:headEnd/>
            <a:tailEnd/>
          </a:ln>
        </p:spPr>
        <p:txBody>
          <a:bodyPr>
            <a:spAutoFit/>
          </a:bodyPr>
          <a:lstStyle/>
          <a:p>
            <a:r>
              <a:rPr lang="en-AU"/>
              <a:t>Continuing the journey – new staff</a:t>
            </a:r>
          </a:p>
          <a:p>
            <a:r>
              <a:rPr lang="en-AU"/>
              <a:t>-ict</a:t>
            </a:r>
          </a:p>
        </p:txBody>
      </p:sp>
      <p:sp>
        <p:nvSpPr>
          <p:cNvPr id="47110" name="TextBox 5"/>
          <p:cNvSpPr txBox="1">
            <a:spLocks noChangeArrowheads="1"/>
          </p:cNvSpPr>
          <p:nvPr/>
        </p:nvSpPr>
        <p:spPr bwMode="auto">
          <a:xfrm>
            <a:off x="381000" y="6351588"/>
            <a:ext cx="5761038" cy="830262"/>
          </a:xfrm>
          <a:prstGeom prst="rect">
            <a:avLst/>
          </a:prstGeom>
          <a:noFill/>
          <a:ln w="9525">
            <a:noFill/>
            <a:miter lim="800000"/>
            <a:headEnd/>
            <a:tailEnd/>
          </a:ln>
        </p:spPr>
        <p:txBody>
          <a:bodyPr>
            <a:spAutoFit/>
          </a:bodyPr>
          <a:lstStyle/>
          <a:p>
            <a:r>
              <a:rPr lang="en-AU"/>
              <a:t>What’s our next direction?</a:t>
            </a:r>
          </a:p>
          <a:p>
            <a:r>
              <a:rPr lang="en-AU"/>
              <a:t>-look at data</a:t>
            </a:r>
          </a:p>
        </p:txBody>
      </p:sp>
      <p:sp>
        <p:nvSpPr>
          <p:cNvPr id="47111" name="TextBox 6"/>
          <p:cNvSpPr txBox="1">
            <a:spLocks noChangeArrowheads="1"/>
          </p:cNvSpPr>
          <p:nvPr/>
        </p:nvSpPr>
        <p:spPr bwMode="auto">
          <a:xfrm>
            <a:off x="6429375" y="7542213"/>
            <a:ext cx="3600450" cy="461962"/>
          </a:xfrm>
          <a:prstGeom prst="rect">
            <a:avLst/>
          </a:prstGeom>
          <a:noFill/>
          <a:ln w="9525">
            <a:noFill/>
            <a:miter lim="800000"/>
            <a:headEnd/>
            <a:tailEnd/>
          </a:ln>
        </p:spPr>
        <p:txBody>
          <a:bodyPr>
            <a:spAutoFit/>
          </a:bodyPr>
          <a:lstStyle/>
          <a:p>
            <a:r>
              <a:rPr lang="en-AU"/>
              <a:t>Update AIP</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3"/>
          <a:srcRect/>
          <a:stretch>
            <a:fillRect/>
          </a:stretch>
        </p:blipFill>
        <p:spPr bwMode="auto">
          <a:xfrm>
            <a:off x="1995633" y="1612578"/>
            <a:ext cx="8853924" cy="5973767"/>
          </a:xfrm>
          <a:prstGeom prst="rect">
            <a:avLst/>
          </a:prstGeom>
          <a:noFill/>
          <a:ln w="9525">
            <a:noFill/>
            <a:miter lim="800000"/>
            <a:headEnd/>
            <a:tailEnd/>
          </a:ln>
        </p:spPr>
      </p:pic>
      <p:sp>
        <p:nvSpPr>
          <p:cNvPr id="2" name="Title 1"/>
          <p:cNvSpPr>
            <a:spLocks noGrp="1"/>
          </p:cNvSpPr>
          <p:nvPr>
            <p:ph type="title"/>
          </p:nvPr>
        </p:nvSpPr>
        <p:spPr>
          <a:xfrm>
            <a:off x="0" y="221334"/>
            <a:ext cx="13003213" cy="1436414"/>
          </a:xfrm>
        </p:spPr>
        <p:txBody>
          <a:bodyPr rtlCol="0">
            <a:normAutofit/>
          </a:bodyPr>
          <a:lstStyle/>
          <a:p>
            <a:pPr fontAlgn="auto">
              <a:spcAft>
                <a:spcPts val="0"/>
              </a:spcAft>
              <a:defRPr/>
            </a:pPr>
            <a:r>
              <a:rPr lang="en-AU" dirty="0" smtClean="0">
                <a:solidFill>
                  <a:srgbClr val="7030A0"/>
                </a:solidFill>
              </a:rPr>
              <a:t>The Writing Criteria Report</a:t>
            </a:r>
            <a:endParaRPr lang="en-AU" dirty="0">
              <a:solidFill>
                <a:srgbClr val="7030A0"/>
              </a:solidFill>
            </a:endParaRPr>
          </a:p>
        </p:txBody>
      </p:sp>
      <p:sp>
        <p:nvSpPr>
          <p:cNvPr id="6" name="Rectangle 5"/>
          <p:cNvSpPr/>
          <p:nvPr/>
        </p:nvSpPr>
        <p:spPr>
          <a:xfrm>
            <a:off x="2049813" y="1619354"/>
            <a:ext cx="997816" cy="7498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30055" tIns="65028" rIns="130055" bIns="65028" anchor="ctr"/>
          <a:lstStyle/>
          <a:p>
            <a:pPr algn="ctr" fontAlgn="auto">
              <a:spcBef>
                <a:spcPts val="0"/>
              </a:spcBef>
              <a:spcAft>
                <a:spcPts val="0"/>
              </a:spcAft>
              <a:defRPr/>
            </a:pPr>
            <a:endParaRPr lang="en-AU" dirty="0"/>
          </a:p>
        </p:txBody>
      </p:sp>
      <p:sp>
        <p:nvSpPr>
          <p:cNvPr id="7173" name="TextBox 15"/>
          <p:cNvSpPr txBox="1">
            <a:spLocks noChangeArrowheads="1"/>
          </p:cNvSpPr>
          <p:nvPr/>
        </p:nvSpPr>
        <p:spPr bwMode="auto">
          <a:xfrm>
            <a:off x="1857925" y="8347464"/>
            <a:ext cx="9118051" cy="869990"/>
          </a:xfrm>
          <a:prstGeom prst="rect">
            <a:avLst/>
          </a:prstGeom>
          <a:noFill/>
          <a:ln w="9525">
            <a:noFill/>
            <a:miter lim="800000"/>
            <a:headEnd/>
            <a:tailEnd/>
          </a:ln>
        </p:spPr>
        <p:txBody>
          <a:bodyPr lIns="130055" tIns="65028" rIns="130055" bIns="65028">
            <a:spAutoFit/>
          </a:bodyPr>
          <a:lstStyle/>
          <a:p>
            <a:pPr algn="ctr"/>
            <a:r>
              <a:rPr lang="en-AU" b="1">
                <a:solidFill>
                  <a:srgbClr val="7030A0"/>
                </a:solidFill>
              </a:rPr>
              <a:t>The report makes little sense without understanding how the writing task is marked against the “Writing Marking Guide”</a:t>
            </a:r>
          </a:p>
        </p:txBody>
      </p:sp>
      <p:cxnSp>
        <p:nvCxnSpPr>
          <p:cNvPr id="17" name="Straight Arrow Connector 16"/>
          <p:cNvCxnSpPr/>
          <p:nvPr/>
        </p:nvCxnSpPr>
        <p:spPr>
          <a:xfrm rot="16200000" flipV="1">
            <a:off x="5923428" y="7938680"/>
            <a:ext cx="1158616" cy="29348"/>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36910" y="5310435"/>
            <a:ext cx="2304256" cy="461665"/>
          </a:xfrm>
          <a:prstGeom prst="rect">
            <a:avLst/>
          </a:prstGeom>
          <a:noFill/>
        </p:spPr>
        <p:txBody>
          <a:bodyPr wrap="square" rtlCol="0">
            <a:spAutoFit/>
          </a:bodyPr>
          <a:lstStyle/>
          <a:p>
            <a:r>
              <a:rPr lang="en-AU" b="1" dirty="0" smtClean="0"/>
              <a:t>State</a:t>
            </a:r>
            <a:endParaRPr lang="en-AU" b="1" dirty="0"/>
          </a:p>
        </p:txBody>
      </p:sp>
      <p:sp>
        <p:nvSpPr>
          <p:cNvPr id="8" name="TextBox 7"/>
          <p:cNvSpPr txBox="1"/>
          <p:nvPr/>
        </p:nvSpPr>
        <p:spPr>
          <a:xfrm>
            <a:off x="10390038" y="4230315"/>
            <a:ext cx="1800200" cy="461665"/>
          </a:xfrm>
          <a:prstGeom prst="rect">
            <a:avLst/>
          </a:prstGeom>
          <a:noFill/>
        </p:spPr>
        <p:txBody>
          <a:bodyPr wrap="square" rtlCol="0">
            <a:spAutoFit/>
          </a:bodyPr>
          <a:lstStyle/>
          <a:p>
            <a:r>
              <a:rPr lang="en-AU" b="1" dirty="0" smtClean="0"/>
              <a:t>School</a:t>
            </a:r>
            <a:endParaRPr lang="en-AU" b="1" dirty="0"/>
          </a:p>
        </p:txBody>
      </p:sp>
      <p:cxnSp>
        <p:nvCxnSpPr>
          <p:cNvPr id="12" name="Straight Arrow Connector 11"/>
          <p:cNvCxnSpPr/>
          <p:nvPr/>
        </p:nvCxnSpPr>
        <p:spPr>
          <a:xfrm flipV="1">
            <a:off x="1173014" y="4662363"/>
            <a:ext cx="3744416" cy="864096"/>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rot="10800000" flipV="1">
            <a:off x="6501606" y="4446339"/>
            <a:ext cx="3816424" cy="360040"/>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srcRect/>
          <a:stretch>
            <a:fillRect/>
          </a:stretch>
        </p:blipFill>
        <p:spPr bwMode="auto">
          <a:xfrm>
            <a:off x="367974" y="1585477"/>
            <a:ext cx="8853924" cy="7936414"/>
          </a:xfrm>
          <a:prstGeom prst="rect">
            <a:avLst/>
          </a:prstGeom>
          <a:noFill/>
          <a:ln w="9525">
            <a:noFill/>
            <a:miter lim="800000"/>
            <a:headEnd/>
            <a:tailEnd/>
          </a:ln>
        </p:spPr>
      </p:pic>
      <p:sp>
        <p:nvSpPr>
          <p:cNvPr id="2" name="Title 1"/>
          <p:cNvSpPr>
            <a:spLocks noGrp="1"/>
          </p:cNvSpPr>
          <p:nvPr>
            <p:ph type="title"/>
          </p:nvPr>
        </p:nvSpPr>
        <p:spPr>
          <a:xfrm>
            <a:off x="0" y="221334"/>
            <a:ext cx="13003213" cy="1436414"/>
          </a:xfrm>
        </p:spPr>
        <p:txBody>
          <a:bodyPr rtlCol="0">
            <a:normAutofit/>
          </a:bodyPr>
          <a:lstStyle/>
          <a:p>
            <a:pPr fontAlgn="auto">
              <a:spcAft>
                <a:spcPts val="0"/>
              </a:spcAft>
              <a:defRPr/>
            </a:pPr>
            <a:r>
              <a:rPr lang="en-AU" dirty="0" smtClean="0">
                <a:solidFill>
                  <a:srgbClr val="7030A0"/>
                </a:solidFill>
              </a:rPr>
              <a:t>The Writing Marking Rubric</a:t>
            </a:r>
            <a:endParaRPr lang="en-AU" dirty="0">
              <a:solidFill>
                <a:srgbClr val="7030A0"/>
              </a:solidFill>
            </a:endParaRPr>
          </a:p>
        </p:txBody>
      </p:sp>
      <p:sp>
        <p:nvSpPr>
          <p:cNvPr id="6" name="Rectangle 5"/>
          <p:cNvSpPr/>
          <p:nvPr/>
        </p:nvSpPr>
        <p:spPr>
          <a:xfrm>
            <a:off x="440214" y="1619354"/>
            <a:ext cx="997816" cy="7498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30055" tIns="65028" rIns="130055" bIns="65028" anchor="ctr"/>
          <a:lstStyle/>
          <a:p>
            <a:pPr algn="ctr" fontAlgn="auto">
              <a:spcBef>
                <a:spcPts val="0"/>
              </a:spcBef>
              <a:spcAft>
                <a:spcPts val="0"/>
              </a:spcAft>
              <a:defRPr/>
            </a:pPr>
            <a:endParaRPr lang="en-AU" dirty="0"/>
          </a:p>
        </p:txBody>
      </p:sp>
      <p:sp>
        <p:nvSpPr>
          <p:cNvPr id="9" name="Oval 8"/>
          <p:cNvSpPr/>
          <p:nvPr/>
        </p:nvSpPr>
        <p:spPr>
          <a:xfrm>
            <a:off x="4230560" y="2782488"/>
            <a:ext cx="2363606" cy="523975"/>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30055" tIns="65028" rIns="130055" bIns="65028" anchor="ctr"/>
          <a:lstStyle/>
          <a:p>
            <a:pPr algn="ctr" fontAlgn="auto">
              <a:spcBef>
                <a:spcPts val="0"/>
              </a:spcBef>
              <a:spcAft>
                <a:spcPts val="0"/>
              </a:spcAft>
              <a:defRPr/>
            </a:pPr>
            <a:endParaRPr lang="en-AU" dirty="0"/>
          </a:p>
        </p:txBody>
      </p:sp>
      <p:cxnSp>
        <p:nvCxnSpPr>
          <p:cNvPr id="10" name="Straight Arrow Connector 9"/>
          <p:cNvCxnSpPr/>
          <p:nvPr/>
        </p:nvCxnSpPr>
        <p:spPr>
          <a:xfrm rot="10800000">
            <a:off x="6734131" y="3082871"/>
            <a:ext cx="2639019"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199" name="TextBox 10"/>
          <p:cNvSpPr txBox="1">
            <a:spLocks noChangeArrowheads="1"/>
          </p:cNvSpPr>
          <p:nvPr/>
        </p:nvSpPr>
        <p:spPr bwMode="auto">
          <a:xfrm>
            <a:off x="9427330" y="2802816"/>
            <a:ext cx="3250803" cy="1239322"/>
          </a:xfrm>
          <a:prstGeom prst="rect">
            <a:avLst/>
          </a:prstGeom>
          <a:noFill/>
          <a:ln w="9525">
            <a:noFill/>
            <a:miter lim="800000"/>
            <a:headEnd/>
            <a:tailEnd/>
          </a:ln>
        </p:spPr>
        <p:txBody>
          <a:bodyPr lIns="130055" tIns="65028" rIns="130055" bIns="65028">
            <a:spAutoFit/>
          </a:bodyPr>
          <a:lstStyle/>
          <a:p>
            <a:r>
              <a:rPr lang="en-AU" b="1" dirty="0">
                <a:solidFill>
                  <a:srgbClr val="7030A0"/>
                </a:solidFill>
                <a:latin typeface="Calibri" pitchFamily="34" charset="0"/>
              </a:rPr>
              <a:t>Click here to download the Writing Marking Rubric</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Writing Marking Rubric</a:t>
            </a:r>
            <a:endParaRPr lang="en-AU" dirty="0"/>
          </a:p>
        </p:txBody>
      </p:sp>
      <p:pic>
        <p:nvPicPr>
          <p:cNvPr id="1026" name="Picture 2"/>
          <p:cNvPicPr>
            <a:picLocks noChangeAspect="1" noChangeArrowheads="1"/>
          </p:cNvPicPr>
          <p:nvPr/>
        </p:nvPicPr>
        <p:blipFill>
          <a:blip r:embed="rId3"/>
          <a:srcRect/>
          <a:stretch>
            <a:fillRect/>
          </a:stretch>
        </p:blipFill>
        <p:spPr bwMode="auto">
          <a:xfrm>
            <a:off x="1461046" y="1566020"/>
            <a:ext cx="10009112" cy="5760640"/>
          </a:xfrm>
          <a:prstGeom prst="rect">
            <a:avLst/>
          </a:prstGeom>
          <a:noFill/>
          <a:ln w="9525">
            <a:noFill/>
            <a:miter lim="800000"/>
            <a:headEnd/>
            <a:tailEnd/>
          </a:ln>
        </p:spPr>
      </p:pic>
      <p:pic>
        <p:nvPicPr>
          <p:cNvPr id="1027" name="Picture 3"/>
          <p:cNvPicPr>
            <a:picLocks noChangeAspect="1" noChangeArrowheads="1"/>
          </p:cNvPicPr>
          <p:nvPr/>
        </p:nvPicPr>
        <p:blipFill>
          <a:blip r:embed="rId4"/>
          <a:srcRect/>
          <a:stretch>
            <a:fillRect/>
          </a:stretch>
        </p:blipFill>
        <p:spPr bwMode="auto">
          <a:xfrm>
            <a:off x="1389038" y="7254651"/>
            <a:ext cx="10009112" cy="819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pic>
        <p:nvPicPr>
          <p:cNvPr id="11266" name="Picture 2" descr="C:\Users\00888204\AppData\Local\Temp\msohtmlclip1\01\clip_image001.png"/>
          <p:cNvPicPr>
            <a:picLocks noChangeAspect="1" noChangeArrowheads="1"/>
          </p:cNvPicPr>
          <p:nvPr/>
        </p:nvPicPr>
        <p:blipFill>
          <a:blip r:embed="rId3"/>
          <a:srcRect/>
          <a:stretch>
            <a:fillRect/>
          </a:stretch>
        </p:blipFill>
        <p:spPr bwMode="auto">
          <a:xfrm>
            <a:off x="236910" y="269875"/>
            <a:ext cx="12169352" cy="8597522"/>
          </a:xfrm>
          <a:prstGeom prst="rect">
            <a:avLst/>
          </a:prstGeom>
          <a:noFill/>
        </p:spPr>
      </p:pic>
      <p:sp>
        <p:nvSpPr>
          <p:cNvPr id="4" name="TextBox 3"/>
          <p:cNvSpPr txBox="1"/>
          <p:nvPr/>
        </p:nvSpPr>
        <p:spPr>
          <a:xfrm>
            <a:off x="668958" y="8046739"/>
            <a:ext cx="11233248" cy="461665"/>
          </a:xfrm>
          <a:prstGeom prst="rect">
            <a:avLst/>
          </a:prstGeom>
          <a:noFill/>
        </p:spPr>
        <p:txBody>
          <a:bodyPr wrap="square" rtlCol="0">
            <a:spAutoFit/>
          </a:bodyPr>
          <a:lstStyle/>
          <a:p>
            <a:endParaRPr lang="en-AU" dirty="0"/>
          </a:p>
        </p:txBody>
      </p:sp>
      <p:pic>
        <p:nvPicPr>
          <p:cNvPr id="5" name="Picture 3"/>
          <p:cNvPicPr>
            <a:picLocks noChangeAspect="1" noChangeArrowheads="1"/>
          </p:cNvPicPr>
          <p:nvPr/>
        </p:nvPicPr>
        <p:blipFill>
          <a:blip r:embed="rId4"/>
          <a:srcRect/>
          <a:stretch>
            <a:fillRect/>
          </a:stretch>
        </p:blipFill>
        <p:spPr bwMode="auto">
          <a:xfrm>
            <a:off x="740966" y="8937625"/>
            <a:ext cx="10009112" cy="819150"/>
          </a:xfrm>
          <a:prstGeom prst="rect">
            <a:avLst/>
          </a:prstGeom>
          <a:noFill/>
          <a:ln w="9525">
            <a:noFill/>
            <a:miter lim="800000"/>
            <a:headEnd/>
            <a:tailEnd/>
          </a:ln>
        </p:spPr>
      </p:pic>
      <p:pic>
        <p:nvPicPr>
          <p:cNvPr id="68610" name="Picture 2" descr="C:\Users\00888204\AppData\Local\Temp\msohtmlclip1\01\clip_image001.png"/>
          <p:cNvPicPr>
            <a:picLocks noChangeAspect="1" noChangeArrowheads="1"/>
          </p:cNvPicPr>
          <p:nvPr/>
        </p:nvPicPr>
        <p:blipFill>
          <a:blip r:embed="rId5"/>
          <a:srcRect/>
          <a:stretch>
            <a:fillRect/>
          </a:stretch>
        </p:blipFill>
        <p:spPr bwMode="auto">
          <a:xfrm>
            <a:off x="812974" y="1566018"/>
            <a:ext cx="11089232" cy="5474431"/>
          </a:xfrm>
          <a:prstGeom prst="rect">
            <a:avLst/>
          </a:prstGeom>
          <a:noFill/>
        </p:spPr>
      </p:pic>
      <p:pic>
        <p:nvPicPr>
          <p:cNvPr id="68612" name="Picture 4" descr="C:\Users\00888204\AppData\Local\Temp\msohtmlclip1\01\clip_image001.png"/>
          <p:cNvPicPr>
            <a:picLocks noChangeAspect="1" noChangeArrowheads="1"/>
          </p:cNvPicPr>
          <p:nvPr/>
        </p:nvPicPr>
        <p:blipFill>
          <a:blip r:embed="rId6"/>
          <a:srcRect/>
          <a:stretch>
            <a:fillRect/>
          </a:stretch>
        </p:blipFill>
        <p:spPr bwMode="auto">
          <a:xfrm>
            <a:off x="812974" y="1566019"/>
            <a:ext cx="11305256" cy="5632512"/>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5813</TotalTime>
  <Words>2731</Words>
  <Application>Microsoft Office PowerPoint</Application>
  <PresentationFormat>Custom</PresentationFormat>
  <Paragraphs>454</Paragraphs>
  <Slides>54</Slides>
  <Notes>27</Notes>
  <HiddenSlides>0</HiddenSlides>
  <MMClips>0</MMClips>
  <ScaleCrop>false</ScaleCrop>
  <HeadingPairs>
    <vt:vector size="4" baseType="variant">
      <vt:variant>
        <vt:lpstr>Theme</vt:lpstr>
      </vt:variant>
      <vt:variant>
        <vt:i4>1</vt:i4>
      </vt:variant>
      <vt:variant>
        <vt:lpstr>Slide Titles</vt:lpstr>
      </vt:variant>
      <vt:variant>
        <vt:i4>54</vt:i4>
      </vt:variant>
    </vt:vector>
  </HeadingPairs>
  <TitlesOfParts>
    <vt:vector size="55" baseType="lpstr">
      <vt:lpstr>Office Theme</vt:lpstr>
      <vt:lpstr>Slide 1</vt:lpstr>
      <vt:lpstr>Where we are at</vt:lpstr>
      <vt:lpstr>Session Outline</vt:lpstr>
      <vt:lpstr>Phillip Holmes Smith </vt:lpstr>
      <vt:lpstr>The Writing Criteria Report</vt:lpstr>
      <vt:lpstr>The Writing Criteria Report</vt:lpstr>
      <vt:lpstr>The Writing Marking Rubric</vt:lpstr>
      <vt:lpstr>The Writing Marking Rubric</vt:lpstr>
      <vt:lpstr>Slide 9</vt:lpstr>
      <vt:lpstr>Slide 10</vt:lpstr>
      <vt:lpstr>Slide 11</vt:lpstr>
      <vt:lpstr>Slide 12</vt:lpstr>
      <vt:lpstr>The Writing Marking Rubric</vt:lpstr>
      <vt:lpstr>Slide 14</vt:lpstr>
      <vt:lpstr>Slide 15</vt:lpstr>
      <vt:lpstr>Slide 16</vt:lpstr>
      <vt:lpstr>Slide 17</vt:lpstr>
      <vt:lpstr>The Student Response Report (Writing Test – by criteria)</vt:lpstr>
      <vt:lpstr>Slide 19</vt:lpstr>
      <vt:lpstr>Naplan Conversion to VELS</vt:lpstr>
      <vt:lpstr>Phillip Holmes Smith  Expected Growth</vt:lpstr>
      <vt:lpstr>Time to Work on Ours</vt:lpstr>
      <vt:lpstr>Session Outline</vt:lpstr>
      <vt:lpstr>Slide 24</vt:lpstr>
      <vt:lpstr>Slide 25</vt:lpstr>
      <vt:lpstr>Slide 26</vt:lpstr>
      <vt:lpstr>7 Conditions for Effective Writing</vt:lpstr>
      <vt:lpstr>   Writing Strategies   </vt:lpstr>
      <vt:lpstr>   Writing Routines   </vt:lpstr>
      <vt:lpstr>Taking Notes</vt:lpstr>
      <vt:lpstr>Mini Lesson</vt:lpstr>
      <vt:lpstr>Minilessons continued</vt:lpstr>
      <vt:lpstr>Minilessons continued</vt:lpstr>
      <vt:lpstr>   Writing Conferences   </vt:lpstr>
      <vt:lpstr>Author’s Chair</vt:lpstr>
      <vt:lpstr>Author’s Chair cont.</vt:lpstr>
      <vt:lpstr>Author’s Chair cont.</vt:lpstr>
      <vt:lpstr>Author’s Chair cont.</vt:lpstr>
      <vt:lpstr> What is a Writer’s Notebook? </vt:lpstr>
      <vt:lpstr>Idea Notebooks</vt:lpstr>
      <vt:lpstr>Slide 41</vt:lpstr>
      <vt:lpstr> How Writers Fit Notebooks Into The Writing Process. </vt:lpstr>
      <vt:lpstr>What do we put in our Notebook?</vt:lpstr>
      <vt:lpstr>“Meaningful Place” Strategy</vt:lpstr>
      <vt:lpstr>Fierce Wonderings</vt:lpstr>
      <vt:lpstr> Seed Ideas </vt:lpstr>
      <vt:lpstr>Dreams</vt:lpstr>
      <vt:lpstr>Snatches of Talk</vt:lpstr>
      <vt:lpstr>Lists</vt:lpstr>
      <vt:lpstr>Final thought about what a notebook is from fifth grader. </vt:lpstr>
      <vt:lpstr>Notebook Checklist</vt:lpstr>
      <vt:lpstr>Refining Work</vt:lpstr>
      <vt:lpstr>Taking Notes</vt:lpstr>
      <vt:lpstr>Where to now?</vt:lpstr>
    </vt:vector>
  </TitlesOfParts>
  <Company>Cato Purnell</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Cato Purnell</dc:creator>
  <cp:lastModifiedBy>00888204</cp:lastModifiedBy>
  <cp:revision>211</cp:revision>
  <dcterms:created xsi:type="dcterms:W3CDTF">2010-03-10T21:39:36Z</dcterms:created>
  <dcterms:modified xsi:type="dcterms:W3CDTF">2011-10-24T08:57:13Z</dcterms:modified>
</cp:coreProperties>
</file>